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4.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15.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16.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17.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8.xml" ContentType="application/vnd.openxmlformats-officedocument.presentationml.notesSlide+xml"/>
  <Override PartName="/ppt/tags/tag14.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39"/>
  </p:notesMasterIdLst>
  <p:sldIdLst>
    <p:sldId id="256" r:id="rId5"/>
    <p:sldId id="556" r:id="rId6"/>
    <p:sldId id="606" r:id="rId7"/>
    <p:sldId id="607" r:id="rId8"/>
    <p:sldId id="608" r:id="rId9"/>
    <p:sldId id="609" r:id="rId10"/>
    <p:sldId id="610" r:id="rId11"/>
    <p:sldId id="611" r:id="rId12"/>
    <p:sldId id="612" r:id="rId13"/>
    <p:sldId id="613" r:id="rId14"/>
    <p:sldId id="634" r:id="rId15"/>
    <p:sldId id="614" r:id="rId16"/>
    <p:sldId id="615" r:id="rId17"/>
    <p:sldId id="616" r:id="rId18"/>
    <p:sldId id="617" r:id="rId19"/>
    <p:sldId id="635" r:id="rId20"/>
    <p:sldId id="618" r:id="rId21"/>
    <p:sldId id="632" r:id="rId22"/>
    <p:sldId id="619" r:id="rId23"/>
    <p:sldId id="633" r:id="rId24"/>
    <p:sldId id="620" r:id="rId25"/>
    <p:sldId id="621" r:id="rId26"/>
    <p:sldId id="622" r:id="rId27"/>
    <p:sldId id="623" r:id="rId28"/>
    <p:sldId id="624" r:id="rId29"/>
    <p:sldId id="625" r:id="rId30"/>
    <p:sldId id="626" r:id="rId31"/>
    <p:sldId id="627" r:id="rId32"/>
    <p:sldId id="628" r:id="rId33"/>
    <p:sldId id="631" r:id="rId34"/>
    <p:sldId id="604" r:id="rId35"/>
    <p:sldId id="605" r:id="rId36"/>
    <p:sldId id="495" r:id="rId37"/>
    <p:sldId id="454" r:id="rId38"/>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556"/>
          </p14:sldIdLst>
        </p14:section>
        <p14:section name="Content" id="{31F9149E-C170-4E61-8C32-78FBFFDAEC9C}">
          <p14:sldIdLst>
            <p14:sldId id="606"/>
            <p14:sldId id="607"/>
            <p14:sldId id="608"/>
            <p14:sldId id="609"/>
            <p14:sldId id="610"/>
            <p14:sldId id="611"/>
            <p14:sldId id="612"/>
            <p14:sldId id="613"/>
            <p14:sldId id="634"/>
            <p14:sldId id="614"/>
            <p14:sldId id="615"/>
            <p14:sldId id="616"/>
            <p14:sldId id="617"/>
            <p14:sldId id="635"/>
            <p14:sldId id="618"/>
            <p14:sldId id="632"/>
            <p14:sldId id="619"/>
            <p14:sldId id="633"/>
            <p14:sldId id="620"/>
            <p14:sldId id="621"/>
            <p14:sldId id="622"/>
            <p14:sldId id="623"/>
            <p14:sldId id="624"/>
            <p14:sldId id="625"/>
            <p14:sldId id="626"/>
            <p14:sldId id="627"/>
            <p14:sldId id="628"/>
            <p14:sldId id="631"/>
          </p14:sldIdLst>
        </p14:section>
        <p14:section name="Exit" id="{26D33BE0-B19C-465D-8801-1598009CC099}">
          <p14:sldIdLst>
            <p14:sldId id="604"/>
            <p14:sldId id="605"/>
            <p14:sldId id="49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2727"/>
    <a:srgbClr val="19396C"/>
    <a:srgbClr val="081C23"/>
    <a:srgbClr val="F15A29"/>
    <a:srgbClr val="92D050"/>
    <a:srgbClr val="AC75D5"/>
    <a:srgbClr val="7F498F"/>
    <a:srgbClr val="D5B8EA"/>
    <a:srgbClr val="0075C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3570" autoAdjust="0"/>
  </p:normalViewPr>
  <p:slideViewPr>
    <p:cSldViewPr snapToGrid="0">
      <p:cViewPr>
        <p:scale>
          <a:sx n="156" d="100"/>
          <a:sy n="156" d="100"/>
        </p:scale>
        <p:origin x="-2188" y="-1876"/>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9.emf"/></Relationships>
</file>

<file path=ppt/media/image1.png>
</file>

<file path=ppt/media/image2.png>
</file>

<file path=ppt/media/image3.png>
</file>

<file path=ppt/media/image31.png>
</file>

<file path=ppt/media/image32.png>
</file>

<file path=ppt/media/image33.png>
</file>

<file path=ppt/media/image36.png>
</file>

<file path=ppt/media/image38.png>
</file>

<file path=ppt/media/image39.png>
</file>

<file path=ppt/media/image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5/14/2015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Provides a high-level introduction of Azure Resource Manager</a:t>
            </a:r>
          </a:p>
          <a:p>
            <a:endParaRPr lang="en-US" b="0" baseline="0" dirty="0" smtClean="0"/>
          </a:p>
          <a:p>
            <a:r>
              <a:rPr lang="en-US" b="1" baseline="0" dirty="0" smtClean="0"/>
              <a:t>Speaker Notes:</a:t>
            </a:r>
          </a:p>
          <a:p>
            <a:pPr marL="171450" indent="-171450">
              <a:buFont typeface="Arial" panose="020B0604020202020204" pitchFamily="34" charset="0"/>
              <a:buChar char="•"/>
            </a:pPr>
            <a:r>
              <a:rPr lang="en-US" baseline="0" dirty="0" smtClean="0"/>
              <a:t>If you are new to the subject, refer to this video: http://channel9.msdn.com/Events/TechEd/NorthAmerica/2014/DEV-B224#fbid= </a:t>
            </a:r>
            <a:endParaRPr lang="en-US" dirty="0" smtClean="0"/>
          </a:p>
          <a:p>
            <a:endParaRPr lang="en-US" dirty="0" smtClean="0"/>
          </a:p>
          <a:p>
            <a:r>
              <a:rPr lang="en-US" b="1" dirty="0" smtClean="0"/>
              <a:t>Transition:</a:t>
            </a:r>
          </a:p>
          <a:p>
            <a:r>
              <a:rPr lang="en-US" dirty="0" smtClean="0"/>
              <a:t>Next, we’ll study Azure</a:t>
            </a:r>
            <a:r>
              <a:rPr lang="en-US" baseline="0" dirty="0" smtClean="0"/>
              <a:t> Cloud Service, which provides a </a:t>
            </a:r>
            <a:r>
              <a:rPr lang="en-US" baseline="0" dirty="0" err="1" smtClean="0"/>
              <a:t>PaaS</a:t>
            </a:r>
            <a:r>
              <a:rPr lang="en-US" baseline="0" dirty="0" smtClean="0"/>
              <a:t> offering for your n-Tiered applications. </a:t>
            </a:r>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t>10</a:t>
            </a:fld>
            <a:endParaRPr lang="en-US"/>
          </a:p>
        </p:txBody>
      </p:sp>
    </p:spTree>
    <p:extLst>
      <p:ext uri="{BB962C8B-B14F-4D97-AF65-F5344CB8AC3E}">
        <p14:creationId xmlns:p14="http://schemas.microsoft.com/office/powerpoint/2010/main" val="1413093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2818860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2081836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dirty="0" smtClean="0"/>
              <a:t>Explain</a:t>
            </a:r>
            <a:r>
              <a:rPr lang="en-US" b="0" baseline="0" dirty="0" smtClean="0"/>
              <a:t> the agenda of the session. </a:t>
            </a:r>
          </a:p>
          <a:p>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Speaker Notes: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Explain</a:t>
            </a:r>
            <a:r>
              <a:rPr lang="en-US" b="0" baseline="0" dirty="0" smtClean="0"/>
              <a:t> this presentation is a high-level overview, so not everything is covered in-depth.</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dirty="0" smtClean="0"/>
          </a:p>
          <a:p>
            <a:endParaRPr lang="en-US" b="0" dirty="0"/>
          </a:p>
        </p:txBody>
      </p:sp>
      <p:sp>
        <p:nvSpPr>
          <p:cNvPr id="4" name="Slide Number Placeholder 3"/>
          <p:cNvSpPr>
            <a:spLocks noGrp="1"/>
          </p:cNvSpPr>
          <p:nvPr>
            <p:ph type="sldNum" sz="quarter" idx="10"/>
          </p:nvPr>
        </p:nvSpPr>
        <p:spPr/>
        <p:txBody>
          <a:bodyPr/>
          <a:lstStyle/>
          <a:p>
            <a:fld id="{2C52CFDC-D2D5-4B9F-BA75-89F771E01AEB}" type="slidenum">
              <a:rPr lang="en-US" smtClean="0"/>
              <a:t>13</a:t>
            </a:fld>
            <a:endParaRPr lang="en-US"/>
          </a:p>
        </p:txBody>
      </p:sp>
    </p:spTree>
    <p:extLst>
      <p:ext uri="{BB962C8B-B14F-4D97-AF65-F5344CB8AC3E}">
        <p14:creationId xmlns:p14="http://schemas.microsoft.com/office/powerpoint/2010/main" val="28997485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VM is separated</a:t>
            </a:r>
            <a:r>
              <a:rPr lang="en-US" baseline="0" dirty="0" smtClean="0"/>
              <a:t> out as </a:t>
            </a:r>
            <a:r>
              <a:rPr lang="en-US" baseline="0" dirty="0" err="1" smtClean="0"/>
              <a:t>IaaS</a:t>
            </a:r>
            <a:r>
              <a:rPr lang="en-US" baseline="0" dirty="0" smtClean="0"/>
              <a:t> offering.</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14</a:t>
            </a:fld>
            <a:endParaRPr lang="en-US" dirty="0"/>
          </a:p>
        </p:txBody>
      </p:sp>
    </p:spTree>
    <p:extLst>
      <p:ext uri="{BB962C8B-B14F-4D97-AF65-F5344CB8AC3E}">
        <p14:creationId xmlns:p14="http://schemas.microsoft.com/office/powerpoint/2010/main" val="11629367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a:t>
            </a:r>
            <a:r>
              <a:rPr lang="en-US" b="1" baseline="0" dirty="0" smtClean="0"/>
              <a:t> Objective</a:t>
            </a:r>
          </a:p>
          <a:p>
            <a:r>
              <a:rPr lang="en-US" b="0" baseline="0" dirty="0" smtClean="0"/>
              <a:t>Understand how a Web Role extends the standard worker role</a:t>
            </a:r>
          </a:p>
          <a:p>
            <a:endParaRPr lang="en-US" b="1" baseline="0" dirty="0" smtClean="0"/>
          </a:p>
          <a:p>
            <a:r>
              <a:rPr lang="en-US" b="1" baseline="0" dirty="0" smtClean="0"/>
              <a:t>Speaker Notes</a:t>
            </a:r>
          </a:p>
          <a:p>
            <a:endParaRPr lang="en-US" b="1" baseline="0" dirty="0" smtClean="0"/>
          </a:p>
          <a:p>
            <a:r>
              <a:rPr lang="en-US" b="0" baseline="0" dirty="0" smtClean="0"/>
              <a:t>A web role takes all the capabilities and semantics of a worker role and adds the IIS Hostable Web Core</a:t>
            </a:r>
          </a:p>
          <a:p>
            <a:r>
              <a:rPr lang="en-US" dirty="0" smtClean="0"/>
              <a:t>Web Roles run ASP.NET websites- they do this by using the IIS hostage web core.</a:t>
            </a:r>
          </a:p>
          <a:p>
            <a:r>
              <a:rPr lang="en-US" dirty="0" smtClean="0"/>
              <a:t> pretty much anything that will work in</a:t>
            </a:r>
            <a:r>
              <a:rPr lang="en-US" baseline="0" dirty="0" smtClean="0"/>
              <a:t> a standard IIS ASP.NET Web Site should work in Microsoft Azure. At MIX09, we additionally added support for IIS7’s FastCGI capability. As a note, any files that are part of a asp.net project on Microsoft Azure are READ ONLY! If you need to be able to change the contents of files:</a:t>
            </a:r>
          </a:p>
          <a:p>
            <a:endParaRPr lang="en-US" baseline="0" dirty="0" smtClean="0"/>
          </a:p>
          <a:p>
            <a:pPr marL="228600" indent="-228600">
              <a:buAutoNum type="arabicPeriod"/>
            </a:pPr>
            <a:r>
              <a:rPr lang="en-US" baseline="0" dirty="0" smtClean="0"/>
              <a:t>User Blob Storage</a:t>
            </a:r>
          </a:p>
          <a:p>
            <a:pPr marL="228600" indent="-228600">
              <a:buAutoNum type="arabicPeriod"/>
            </a:pPr>
            <a:r>
              <a:rPr lang="en-US" baseline="0" dirty="0" smtClean="0"/>
              <a:t>If its configuration, use the service model files – which can be changed at runtime.</a:t>
            </a:r>
          </a:p>
          <a:p>
            <a:pPr marL="228600" indent="-228600">
              <a:buAutoNum type="arabicPeriod"/>
            </a:pPr>
            <a:endParaRPr lang="en-US" baseline="0" dirty="0" smtClean="0"/>
          </a:p>
          <a:p>
            <a:pPr marL="228600" indent="-228600">
              <a:buNone/>
            </a:pPr>
            <a:r>
              <a:rPr lang="en-US" baseline="0" dirty="0" smtClean="0"/>
              <a:t>Inbound protocols are http(s) – outbound protocols are any TCP connection but NOT UDP.</a:t>
            </a:r>
          </a:p>
          <a:p>
            <a:pPr marL="228600" indent="-228600">
              <a:buNone/>
            </a:pPr>
            <a:endParaRPr lang="en-US" dirty="0" smtClean="0"/>
          </a:p>
          <a:p>
            <a:pPr marL="228600" indent="-228600">
              <a:buNone/>
            </a:pPr>
            <a:r>
              <a:rPr lang="en-US" b="1" dirty="0" smtClean="0"/>
              <a:t>Notes</a:t>
            </a:r>
          </a:p>
          <a:p>
            <a:pPr marL="228600" indent="-228600">
              <a:buNone/>
            </a:pPr>
            <a:r>
              <a:rPr lang="en-US" b="0" dirty="0" smtClean="0"/>
              <a:t>http://msdn.microsoft.com/en-us/library/dd179341.aspx</a:t>
            </a:r>
          </a:p>
          <a:p>
            <a:pPr marL="228600" indent="-228600">
              <a:buNone/>
            </a:pPr>
            <a:r>
              <a:rPr lang="en-US" b="0" dirty="0" smtClean="0"/>
              <a:t>http://blogs.msdn.com/b/carlosag/archive/2008/04/14/hostyourownwebserverusingiis7.aspx</a:t>
            </a:r>
          </a:p>
          <a:p>
            <a:pPr marL="228600" indent="-228600">
              <a:buNone/>
            </a:pPr>
            <a:r>
              <a:rPr lang="en-US" b="0" dirty="0" smtClean="0"/>
              <a:t>http://blogs.iis.net/ksingla/archive/2007/12/20/ins-amp-outs-of-hostable-web-core.aspx</a:t>
            </a:r>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17</a:t>
            </a:fld>
            <a:endParaRPr lang="en-US" dirty="0"/>
          </a:p>
        </p:txBody>
      </p:sp>
    </p:spTree>
    <p:extLst>
      <p:ext uri="{BB962C8B-B14F-4D97-AF65-F5344CB8AC3E}">
        <p14:creationId xmlns:p14="http://schemas.microsoft.com/office/powerpoint/2010/main" val="18489263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a:t>
            </a:r>
            <a:r>
              <a:rPr lang="en-US" b="1" baseline="0" dirty="0" smtClean="0"/>
              <a:t> Objective</a:t>
            </a:r>
          </a:p>
          <a:p>
            <a:r>
              <a:rPr lang="en-US" b="0" baseline="0" dirty="0" smtClean="0"/>
              <a:t>Understand how a Web Role extends the standard worker role</a:t>
            </a:r>
          </a:p>
          <a:p>
            <a:endParaRPr lang="en-US" b="1" baseline="0" dirty="0" smtClean="0"/>
          </a:p>
          <a:p>
            <a:r>
              <a:rPr lang="en-US" b="1" baseline="0" dirty="0" smtClean="0"/>
              <a:t>Speaker Notes</a:t>
            </a:r>
          </a:p>
          <a:p>
            <a:endParaRPr lang="en-US" b="1" baseline="0" dirty="0" smtClean="0"/>
          </a:p>
          <a:p>
            <a:r>
              <a:rPr lang="en-US" b="0" baseline="0" dirty="0" smtClean="0"/>
              <a:t>A web role takes all the capabilities and semantics of a worker role and adds the IIS Hostable Web Core</a:t>
            </a:r>
          </a:p>
          <a:p>
            <a:r>
              <a:rPr lang="en-US" dirty="0" smtClean="0"/>
              <a:t>Web Roles run ASP.NET websites- they do this by using the IIS hostage web core.</a:t>
            </a:r>
          </a:p>
          <a:p>
            <a:r>
              <a:rPr lang="en-US" dirty="0" smtClean="0"/>
              <a:t> pretty much anything that will work in</a:t>
            </a:r>
            <a:r>
              <a:rPr lang="en-US" baseline="0" dirty="0" smtClean="0"/>
              <a:t> a standard IIS ASP.NET Web Site should work in Microsoft Azure. At MIX09, we additionally added support for IIS7’s FastCGI capability. As a note, any files that are part of a asp.net project on Microsoft Azure are READ ONLY! If you need to be able to change the contents of files:</a:t>
            </a:r>
          </a:p>
          <a:p>
            <a:endParaRPr lang="en-US" baseline="0" dirty="0" smtClean="0"/>
          </a:p>
          <a:p>
            <a:pPr marL="228600" indent="-228600">
              <a:buAutoNum type="arabicPeriod"/>
            </a:pPr>
            <a:r>
              <a:rPr lang="en-US" baseline="0" dirty="0" smtClean="0"/>
              <a:t>User Blob Storage</a:t>
            </a:r>
          </a:p>
          <a:p>
            <a:pPr marL="228600" indent="-228600">
              <a:buAutoNum type="arabicPeriod"/>
            </a:pPr>
            <a:r>
              <a:rPr lang="en-US" baseline="0" dirty="0" smtClean="0"/>
              <a:t>If its configuration, use the service model files – which can be changed at runtime.</a:t>
            </a:r>
          </a:p>
          <a:p>
            <a:pPr marL="228600" indent="-228600">
              <a:buAutoNum type="arabicPeriod"/>
            </a:pPr>
            <a:endParaRPr lang="en-US" baseline="0" dirty="0" smtClean="0"/>
          </a:p>
          <a:p>
            <a:pPr marL="228600" indent="-228600">
              <a:buNone/>
            </a:pPr>
            <a:r>
              <a:rPr lang="en-US" baseline="0" dirty="0" smtClean="0"/>
              <a:t>Inbound protocols are http(s) – outbound protocols are any TCP connection but NOT UDP.</a:t>
            </a:r>
          </a:p>
          <a:p>
            <a:pPr marL="228600" indent="-228600">
              <a:buNone/>
            </a:pPr>
            <a:endParaRPr lang="en-US" dirty="0" smtClean="0"/>
          </a:p>
          <a:p>
            <a:pPr marL="228600" indent="-228600">
              <a:buNone/>
            </a:pPr>
            <a:r>
              <a:rPr lang="en-US" b="1" dirty="0" smtClean="0"/>
              <a:t>Notes</a:t>
            </a:r>
          </a:p>
          <a:p>
            <a:pPr marL="228600" indent="-228600">
              <a:buNone/>
            </a:pPr>
            <a:r>
              <a:rPr lang="en-US" b="0" dirty="0" smtClean="0"/>
              <a:t>http://msdn.microsoft.com/en-us/library/dd179341.aspx</a:t>
            </a:r>
          </a:p>
          <a:p>
            <a:pPr marL="228600" indent="-228600">
              <a:buNone/>
            </a:pPr>
            <a:r>
              <a:rPr lang="en-US" b="0" dirty="0" smtClean="0"/>
              <a:t>http://blogs.msdn.com/b/carlosag/archive/2008/04/14/hostyourownwebserverusingiis7.aspx</a:t>
            </a:r>
          </a:p>
          <a:p>
            <a:pPr marL="228600" indent="-228600">
              <a:buNone/>
            </a:pPr>
            <a:r>
              <a:rPr lang="en-US" b="0" dirty="0" smtClean="0"/>
              <a:t>http://blogs.iis.net/ksingla/archive/2007/12/20/ins-amp-outs-of-hostable-web-core.aspx</a:t>
            </a:r>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18</a:t>
            </a:fld>
            <a:endParaRPr lang="en-US" dirty="0"/>
          </a:p>
        </p:txBody>
      </p:sp>
    </p:spTree>
    <p:extLst>
      <p:ext uri="{BB962C8B-B14F-4D97-AF65-F5344CB8AC3E}">
        <p14:creationId xmlns:p14="http://schemas.microsoft.com/office/powerpoint/2010/main" val="24363337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None/>
            </a:pPr>
            <a:r>
              <a:rPr lang="en-US" b="1" dirty="0" smtClean="0"/>
              <a:t>Slide Objective</a:t>
            </a:r>
          </a:p>
          <a:p>
            <a:pPr marL="228600" indent="-228600">
              <a:buFont typeface="Arial" pitchFamily="34" charset="0"/>
              <a:buChar char="•"/>
            </a:pPr>
            <a:r>
              <a:rPr lang="en-US" b="0" dirty="0" smtClean="0"/>
              <a:t>Understand the 3 common patterns of worker roles</a:t>
            </a:r>
          </a:p>
          <a:p>
            <a:pPr marL="228600" indent="-228600">
              <a:buFont typeface="Arial" pitchFamily="34" charset="0"/>
              <a:buChar char="•"/>
            </a:pPr>
            <a:endParaRPr lang="en-US" b="0" dirty="0" smtClean="0"/>
          </a:p>
          <a:p>
            <a:pPr marL="228600" indent="-228600">
              <a:buNone/>
            </a:pPr>
            <a:r>
              <a:rPr lang="en-US" b="1" dirty="0" smtClean="0"/>
              <a:t>Speaker Notes</a:t>
            </a:r>
          </a:p>
          <a:p>
            <a:pPr marL="228600" indent="-228600">
              <a:buNone/>
            </a:pPr>
            <a:r>
              <a:rPr lang="en-US" b="0" dirty="0" smtClean="0"/>
              <a:t>Pattern 1 – Polling</a:t>
            </a:r>
          </a:p>
          <a:p>
            <a:pPr marL="228600" indent="-228600">
              <a:buNone/>
            </a:pPr>
            <a:r>
              <a:rPr lang="en-US" b="0" dirty="0" smtClean="0"/>
              <a:t>	Worker role polls a</a:t>
            </a:r>
            <a:r>
              <a:rPr lang="en-US" b="0" baseline="0" dirty="0" smtClean="0"/>
              <a:t> Queue</a:t>
            </a:r>
          </a:p>
          <a:p>
            <a:pPr marL="228600" indent="-228600">
              <a:buNone/>
            </a:pPr>
            <a:r>
              <a:rPr lang="en-US" b="0" baseline="0" dirty="0" smtClean="0"/>
              <a:t>	Pops message</a:t>
            </a:r>
          </a:p>
          <a:p>
            <a:pPr marL="228600" indent="-228600">
              <a:buNone/>
            </a:pPr>
            <a:r>
              <a:rPr lang="en-US" b="0" baseline="0" dirty="0" smtClean="0"/>
              <a:t>	Performs work</a:t>
            </a:r>
          </a:p>
          <a:p>
            <a:pPr marL="228600" indent="-228600">
              <a:buNone/>
            </a:pPr>
            <a:r>
              <a:rPr lang="en-US" b="0" baseline="0" dirty="0" smtClean="0"/>
              <a:t>	Polls queue again</a:t>
            </a:r>
          </a:p>
          <a:p>
            <a:pPr marL="228600" indent="-228600">
              <a:buNone/>
            </a:pPr>
            <a:endParaRPr lang="en-US" b="0" baseline="0" dirty="0" smtClean="0"/>
          </a:p>
          <a:p>
            <a:pPr marL="228600" indent="-228600">
              <a:buNone/>
            </a:pPr>
            <a:r>
              <a:rPr lang="en-US" b="0" baseline="0" dirty="0" smtClean="0"/>
              <a:t>Pattern 2</a:t>
            </a:r>
          </a:p>
          <a:p>
            <a:pPr marL="228600" indent="-228600">
              <a:buNone/>
            </a:pPr>
            <a:r>
              <a:rPr lang="en-US" b="0" baseline="0" dirty="0" smtClean="0"/>
              <a:t>	Worker listens for inbound TCP request</a:t>
            </a:r>
            <a:br>
              <a:rPr lang="en-US" b="0" baseline="0" dirty="0" smtClean="0"/>
            </a:br>
            <a:r>
              <a:rPr lang="en-US" b="0" baseline="0" dirty="0" smtClean="0"/>
              <a:t>Can implement with Raw TcpListeners or use WCF or use Hosted Web Core</a:t>
            </a:r>
          </a:p>
          <a:p>
            <a:pPr marL="228600" indent="-228600">
              <a:buNone/>
            </a:pPr>
            <a:endParaRPr lang="en-US" b="0" baseline="0" dirty="0" smtClean="0"/>
          </a:p>
          <a:p>
            <a:pPr marL="228600" indent="-228600">
              <a:buNone/>
            </a:pPr>
            <a:r>
              <a:rPr lang="en-US" b="0" baseline="0" dirty="0" smtClean="0"/>
              <a:t>Pattern 3</a:t>
            </a:r>
          </a:p>
          <a:p>
            <a:pPr marL="228600" indent="-228600">
              <a:buNone/>
            </a:pPr>
            <a:r>
              <a:rPr lang="en-US" b="0" baseline="0" dirty="0" smtClean="0"/>
              <a:t>	Run a 3</a:t>
            </a:r>
            <a:r>
              <a:rPr lang="en-US" b="0" baseline="30000" dirty="0" smtClean="0"/>
              <a:t>rd</a:t>
            </a:r>
            <a:r>
              <a:rPr lang="en-US" b="0" baseline="0" dirty="0" smtClean="0"/>
              <a:t> party process</a:t>
            </a:r>
            <a:br>
              <a:rPr lang="en-US" b="0" baseline="0" dirty="0" smtClean="0"/>
            </a:br>
            <a:r>
              <a:rPr lang="en-US" b="0" baseline="0" dirty="0" smtClean="0"/>
              <a:t>When the role starts up or runs use a Process.Start() call to run a standard windows executable</a:t>
            </a:r>
          </a:p>
          <a:p>
            <a:pPr marL="228600" indent="-228600">
              <a:buNone/>
            </a:pPr>
            <a:r>
              <a:rPr lang="en-US" b="0" baseline="0" dirty="0" smtClean="0"/>
              <a:t>	E.g. Running a database server</a:t>
            </a:r>
            <a:endParaRPr lang="en-US" b="0" dirty="0" smtClean="0"/>
          </a:p>
          <a:p>
            <a:pPr marL="228600" indent="-228600">
              <a:buNone/>
            </a:pPr>
            <a:endParaRPr lang="en-US" b="1" dirty="0" smtClean="0"/>
          </a:p>
          <a:p>
            <a:pPr marL="228600" indent="-228600">
              <a:buNone/>
            </a:pPr>
            <a:r>
              <a:rPr lang="en-US" b="1" dirty="0" smtClean="0"/>
              <a:t>Notes</a:t>
            </a:r>
          </a:p>
          <a:p>
            <a:pPr marL="228600" indent="-228600">
              <a:buNone/>
            </a:pPr>
            <a:r>
              <a:rPr lang="en-US" b="0" dirty="0" smtClean="0"/>
              <a:t>http://blog.smarx.com/posts/build-your-own-web-role-running-hosted-web-core-in-windows-azure</a:t>
            </a:r>
          </a:p>
          <a:p>
            <a:pPr marL="228600" indent="-228600">
              <a:buNone/>
            </a:pPr>
            <a:r>
              <a:rPr lang="en-US" b="0" dirty="0" smtClean="0"/>
              <a:t>http://blog.smarx.com/posts/making-songs-swing-with-windows-azure-python-and-the-echo-nest-api </a:t>
            </a:r>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19</a:t>
            </a:fld>
            <a:endParaRPr lang="en-US" dirty="0"/>
          </a:p>
        </p:txBody>
      </p:sp>
    </p:spTree>
    <p:extLst>
      <p:ext uri="{BB962C8B-B14F-4D97-AF65-F5344CB8AC3E}">
        <p14:creationId xmlns:p14="http://schemas.microsoft.com/office/powerpoint/2010/main" val="17631052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None/>
            </a:pPr>
            <a:r>
              <a:rPr lang="en-US" b="1" dirty="0" smtClean="0"/>
              <a:t>Slide Objective</a:t>
            </a:r>
          </a:p>
          <a:p>
            <a:pPr marL="228600" indent="-228600">
              <a:buFont typeface="Arial" pitchFamily="34" charset="0"/>
              <a:buChar char="•"/>
            </a:pPr>
            <a:r>
              <a:rPr lang="en-US" b="0" dirty="0" smtClean="0"/>
              <a:t>Understand the 3 common patterns of worker roles</a:t>
            </a:r>
          </a:p>
          <a:p>
            <a:pPr marL="228600" indent="-228600">
              <a:buFont typeface="Arial" pitchFamily="34" charset="0"/>
              <a:buChar char="•"/>
            </a:pPr>
            <a:endParaRPr lang="en-US" b="0" dirty="0" smtClean="0"/>
          </a:p>
          <a:p>
            <a:pPr marL="228600" indent="-228600">
              <a:buNone/>
            </a:pPr>
            <a:r>
              <a:rPr lang="en-US" b="1" dirty="0" smtClean="0"/>
              <a:t>Speaker Notes</a:t>
            </a:r>
          </a:p>
          <a:p>
            <a:pPr marL="228600" indent="-228600">
              <a:buNone/>
            </a:pPr>
            <a:r>
              <a:rPr lang="en-US" b="0" dirty="0" smtClean="0"/>
              <a:t>Pattern 1 – Polling</a:t>
            </a:r>
          </a:p>
          <a:p>
            <a:pPr marL="228600" indent="-228600">
              <a:buNone/>
            </a:pPr>
            <a:r>
              <a:rPr lang="en-US" b="0" dirty="0" smtClean="0"/>
              <a:t>	Worker role polls a</a:t>
            </a:r>
            <a:r>
              <a:rPr lang="en-US" b="0" baseline="0" dirty="0" smtClean="0"/>
              <a:t> Queue</a:t>
            </a:r>
          </a:p>
          <a:p>
            <a:pPr marL="228600" indent="-228600">
              <a:buNone/>
            </a:pPr>
            <a:r>
              <a:rPr lang="en-US" b="0" baseline="0" dirty="0" smtClean="0"/>
              <a:t>	Pops message</a:t>
            </a:r>
          </a:p>
          <a:p>
            <a:pPr marL="228600" indent="-228600">
              <a:buNone/>
            </a:pPr>
            <a:r>
              <a:rPr lang="en-US" b="0" baseline="0" dirty="0" smtClean="0"/>
              <a:t>	Performs work</a:t>
            </a:r>
          </a:p>
          <a:p>
            <a:pPr marL="228600" indent="-228600">
              <a:buNone/>
            </a:pPr>
            <a:r>
              <a:rPr lang="en-US" b="0" baseline="0" dirty="0" smtClean="0"/>
              <a:t>	Polls queue again</a:t>
            </a:r>
          </a:p>
          <a:p>
            <a:pPr marL="228600" indent="-228600">
              <a:buNone/>
            </a:pPr>
            <a:endParaRPr lang="en-US" b="0" baseline="0" dirty="0" smtClean="0"/>
          </a:p>
          <a:p>
            <a:pPr marL="228600" indent="-228600">
              <a:buNone/>
            </a:pPr>
            <a:r>
              <a:rPr lang="en-US" b="0" baseline="0" dirty="0" smtClean="0"/>
              <a:t>Pattern 2</a:t>
            </a:r>
          </a:p>
          <a:p>
            <a:pPr marL="228600" indent="-228600">
              <a:buNone/>
            </a:pPr>
            <a:r>
              <a:rPr lang="en-US" b="0" baseline="0" dirty="0" smtClean="0"/>
              <a:t>	Worker listens for inbound TCP request</a:t>
            </a:r>
            <a:br>
              <a:rPr lang="en-US" b="0" baseline="0" dirty="0" smtClean="0"/>
            </a:br>
            <a:r>
              <a:rPr lang="en-US" b="0" baseline="0" dirty="0" smtClean="0"/>
              <a:t>Can implement with Raw TcpListeners or use WCF or use Hosted Web Core</a:t>
            </a:r>
          </a:p>
          <a:p>
            <a:pPr marL="228600" indent="-228600">
              <a:buNone/>
            </a:pPr>
            <a:endParaRPr lang="en-US" b="0" baseline="0" dirty="0" smtClean="0"/>
          </a:p>
          <a:p>
            <a:pPr marL="228600" indent="-228600">
              <a:buNone/>
            </a:pPr>
            <a:r>
              <a:rPr lang="en-US" b="0" baseline="0" dirty="0" smtClean="0"/>
              <a:t>Pattern 3</a:t>
            </a:r>
          </a:p>
          <a:p>
            <a:pPr marL="228600" indent="-228600">
              <a:buNone/>
            </a:pPr>
            <a:r>
              <a:rPr lang="en-US" b="0" baseline="0" dirty="0" smtClean="0"/>
              <a:t>	Run a 3</a:t>
            </a:r>
            <a:r>
              <a:rPr lang="en-US" b="0" baseline="30000" dirty="0" smtClean="0"/>
              <a:t>rd</a:t>
            </a:r>
            <a:r>
              <a:rPr lang="en-US" b="0" baseline="0" dirty="0" smtClean="0"/>
              <a:t> party process</a:t>
            </a:r>
            <a:br>
              <a:rPr lang="en-US" b="0" baseline="0" dirty="0" smtClean="0"/>
            </a:br>
            <a:r>
              <a:rPr lang="en-US" b="0" baseline="0" dirty="0" smtClean="0"/>
              <a:t>When the role starts up or runs use a Process.Start() call to run a standard windows executable</a:t>
            </a:r>
          </a:p>
          <a:p>
            <a:pPr marL="228600" indent="-228600">
              <a:buNone/>
            </a:pPr>
            <a:r>
              <a:rPr lang="en-US" b="0" baseline="0" dirty="0" smtClean="0"/>
              <a:t>	E.g. Running a database server</a:t>
            </a:r>
            <a:endParaRPr lang="en-US" b="0" dirty="0" smtClean="0"/>
          </a:p>
          <a:p>
            <a:pPr marL="228600" indent="-228600">
              <a:buNone/>
            </a:pPr>
            <a:endParaRPr lang="en-US" b="1" dirty="0" smtClean="0"/>
          </a:p>
          <a:p>
            <a:pPr marL="228600" indent="-228600">
              <a:buNone/>
            </a:pPr>
            <a:r>
              <a:rPr lang="en-US" b="1" dirty="0" smtClean="0"/>
              <a:t>Notes</a:t>
            </a:r>
          </a:p>
          <a:p>
            <a:pPr marL="228600" indent="-228600">
              <a:buNone/>
            </a:pPr>
            <a:r>
              <a:rPr lang="en-US" b="0" dirty="0" smtClean="0"/>
              <a:t>http://blog.smarx.com/posts/build-your-own-web-role-running-hosted-web-core-in-windows-azure</a:t>
            </a:r>
          </a:p>
          <a:p>
            <a:pPr marL="228600" indent="-228600">
              <a:buNone/>
            </a:pPr>
            <a:r>
              <a:rPr lang="en-US" b="0" dirty="0" smtClean="0"/>
              <a:t>http://blog.smarx.com/posts/making-songs-swing-with-windows-azure-python-and-the-echo-nest-api </a:t>
            </a:r>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20</a:t>
            </a:fld>
            <a:endParaRPr lang="en-US" dirty="0"/>
          </a:p>
        </p:txBody>
      </p:sp>
    </p:spTree>
    <p:extLst>
      <p:ext uri="{BB962C8B-B14F-4D97-AF65-F5344CB8AC3E}">
        <p14:creationId xmlns:p14="http://schemas.microsoft.com/office/powerpoint/2010/main" val="32019477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a:t>
            </a:r>
          </a:p>
          <a:p>
            <a:r>
              <a:rPr lang="en-US" b="0" dirty="0" smtClean="0"/>
              <a:t>Understand the difference between Roles and Instances</a:t>
            </a:r>
          </a:p>
          <a:p>
            <a:endParaRPr lang="en-US" dirty="0" smtClean="0"/>
          </a:p>
          <a:p>
            <a:r>
              <a:rPr lang="en-US" b="1" dirty="0" smtClean="0"/>
              <a:t>Speaker Notes</a:t>
            </a:r>
          </a:p>
          <a:p>
            <a:pPr marL="171450" indent="-171450">
              <a:buFont typeface="Arial" pitchFamily="34" charset="0"/>
              <a:buChar char="•"/>
            </a:pPr>
            <a:r>
              <a:rPr lang="en-US" baseline="0" dirty="0" smtClean="0"/>
              <a:t>The Service model defines the shape of a service- </a:t>
            </a:r>
          </a:p>
          <a:p>
            <a:pPr marL="384431" lvl="1" indent="-171450">
              <a:buFont typeface="Arial" pitchFamily="34" charset="0"/>
              <a:buChar char="•"/>
            </a:pPr>
            <a:r>
              <a:rPr lang="en-US" baseline="0" dirty="0" smtClean="0"/>
              <a:t>the Roles it will have</a:t>
            </a:r>
          </a:p>
          <a:p>
            <a:pPr marL="384431" lvl="1" indent="-171450">
              <a:buFont typeface="Arial" pitchFamily="34" charset="0"/>
              <a:buChar char="•"/>
            </a:pPr>
            <a:r>
              <a:rPr lang="en-US" baseline="0" dirty="0" smtClean="0"/>
              <a:t>endpoints it will listen on</a:t>
            </a:r>
          </a:p>
          <a:p>
            <a:pPr marL="384431" lvl="1" indent="-171450">
              <a:buFont typeface="Arial" pitchFamily="34" charset="0"/>
              <a:buChar char="•"/>
            </a:pPr>
            <a:r>
              <a:rPr lang="en-US" baseline="0" dirty="0" smtClean="0"/>
              <a:t>Types of VMs that will be run</a:t>
            </a:r>
          </a:p>
          <a:p>
            <a:pPr marL="384431" lvl="1" indent="-171450">
              <a:buFont typeface="Arial" pitchFamily="34" charset="0"/>
              <a:buChar char="•"/>
            </a:pPr>
            <a:endParaRPr lang="en-US" baseline="0" dirty="0" smtClean="0"/>
          </a:p>
          <a:p>
            <a:pPr marL="171450" lvl="0" indent="-171450">
              <a:buFont typeface="Arial" pitchFamily="34" charset="0"/>
              <a:buChar char="•"/>
            </a:pPr>
            <a:r>
              <a:rPr lang="en-US" baseline="0" dirty="0" smtClean="0"/>
              <a:t>At runtime each Role will run at a given scale</a:t>
            </a:r>
          </a:p>
          <a:p>
            <a:pPr marL="384431" lvl="1" indent="-171450">
              <a:buFont typeface="Arial" pitchFamily="34" charset="0"/>
              <a:buChar char="•"/>
            </a:pPr>
            <a:r>
              <a:rPr lang="en-US" baseline="0" dirty="0" smtClean="0"/>
              <a:t>Specifically each role will be deployed onto and executed on one or more VMs</a:t>
            </a:r>
          </a:p>
          <a:p>
            <a:pPr marL="384431" lvl="1" indent="-171450">
              <a:buFont typeface="Arial" pitchFamily="34" charset="0"/>
              <a:buChar char="•"/>
            </a:pPr>
            <a:r>
              <a:rPr lang="en-US" baseline="0" dirty="0" smtClean="0"/>
              <a:t>A VM runs a single role</a:t>
            </a:r>
          </a:p>
          <a:p>
            <a:endParaRPr lang="en-US" baseline="0" dirty="0" smtClean="0"/>
          </a:p>
          <a:p>
            <a:r>
              <a:rPr lang="en-US" b="1" baseline="0" dirty="0" smtClean="0"/>
              <a:t>Notes</a:t>
            </a:r>
          </a:p>
          <a:p>
            <a:r>
              <a:rPr lang="en-US" b="0" baseline="0" dirty="0" smtClean="0"/>
              <a:t>Notes on the various security roles involved in running a Microsoft Azure account</a:t>
            </a:r>
          </a:p>
          <a:p>
            <a:r>
              <a:rPr lang="en-NZ" dirty="0" smtClean="0"/>
              <a:t>http://blog.toddysm.com/2010/01/subscription-and-service-administration-in-windows-azure.html </a:t>
            </a:r>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21</a:t>
            </a:fld>
            <a:endParaRPr lang="en-US" dirty="0"/>
          </a:p>
        </p:txBody>
      </p:sp>
    </p:spTree>
    <p:extLst>
      <p:ext uri="{BB962C8B-B14F-4D97-AF65-F5344CB8AC3E}">
        <p14:creationId xmlns:p14="http://schemas.microsoft.com/office/powerpoint/2010/main" val="13580389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kern="1200" dirty="0" smtClean="0">
                <a:solidFill>
                  <a:schemeClr val="tx1"/>
                </a:solidFill>
                <a:effectLst/>
                <a:latin typeface="+mn-lt"/>
                <a:ea typeface="+mn-ea"/>
                <a:cs typeface="+mn-cs"/>
              </a:rPr>
              <a:t>Demo:</a:t>
            </a:r>
          </a:p>
          <a:p>
            <a:pPr marL="171450" lvl="0" indent="-171450">
              <a:buFont typeface="Arial" panose="020B0604020202020204" pitchFamily="34" charset="0"/>
              <a:buChar char="•"/>
            </a:pPr>
            <a:r>
              <a:rPr lang="en-US" sz="1200" kern="1200" dirty="0" smtClean="0">
                <a:solidFill>
                  <a:schemeClr val="tx1"/>
                </a:solidFill>
                <a:effectLst/>
                <a:latin typeface="+mn-lt"/>
                <a:ea typeface="+mn-ea"/>
                <a:cs typeface="+mn-cs"/>
              </a:rPr>
              <a:t>Create</a:t>
            </a:r>
            <a:r>
              <a:rPr lang="en-US" sz="1200" kern="1200" baseline="0" dirty="0" smtClean="0">
                <a:solidFill>
                  <a:schemeClr val="tx1"/>
                </a:solidFill>
                <a:effectLst/>
                <a:latin typeface="+mn-lt"/>
                <a:ea typeface="+mn-ea"/>
                <a:cs typeface="+mn-cs"/>
              </a:rPr>
              <a:t> a Hello World Cloud Service.</a:t>
            </a:r>
          </a:p>
          <a:p>
            <a:pPr lvl="0"/>
            <a:endParaRPr lang="en-US" sz="1200" kern="1200" dirty="0" smtClean="0">
              <a:solidFill>
                <a:schemeClr val="tx1"/>
              </a:solidFill>
              <a:effectLst/>
              <a:latin typeface="+mn-lt"/>
              <a:ea typeface="+mn-ea"/>
              <a:cs typeface="+mn-cs"/>
            </a:endParaRPr>
          </a:p>
          <a:p>
            <a:pPr lvl="0"/>
            <a:r>
              <a:rPr lang="en-US" sz="1200" b="1" kern="1200" dirty="0" smtClean="0">
                <a:solidFill>
                  <a:schemeClr val="tx1"/>
                </a:solidFill>
                <a:effectLst/>
                <a:latin typeface="+mn-lt"/>
                <a:ea typeface="+mn-ea"/>
                <a:cs typeface="+mn-cs"/>
              </a:rPr>
              <a:t>Steps:</a:t>
            </a:r>
          </a:p>
          <a:p>
            <a:pPr marL="228600" lvl="0" indent="-228600">
              <a:buFont typeface="Arial" panose="020B0604020202020204" pitchFamily="34" charset="0"/>
              <a:buAutoNum type="arabicPeriod"/>
            </a:pPr>
            <a:r>
              <a:rPr lang="en-US" sz="1200" b="0" kern="1200" dirty="0" smtClean="0">
                <a:solidFill>
                  <a:schemeClr val="tx1"/>
                </a:solidFill>
                <a:effectLst/>
                <a:latin typeface="+mn-lt"/>
                <a:ea typeface="+mn-ea"/>
                <a:cs typeface="+mn-cs"/>
              </a:rPr>
              <a:t>Create</a:t>
            </a:r>
            <a:r>
              <a:rPr lang="en-US" sz="1200" b="0" kern="1200" baseline="0" dirty="0" smtClean="0">
                <a:solidFill>
                  <a:schemeClr val="tx1"/>
                </a:solidFill>
                <a:effectLst/>
                <a:latin typeface="+mn-lt"/>
                <a:ea typeface="+mn-ea"/>
                <a:cs typeface="+mn-cs"/>
              </a:rPr>
              <a:t> a Cloud Service with a Web Role and Worker Role (with SB queue).</a:t>
            </a:r>
          </a:p>
          <a:p>
            <a:pPr marL="228600" lvl="0" indent="-228600">
              <a:buFont typeface="Arial" panose="020B0604020202020204" pitchFamily="34" charset="0"/>
              <a:buAutoNum type="arabicPeriod"/>
            </a:pPr>
            <a:r>
              <a:rPr lang="en-US" sz="1200" b="0" kern="1200" baseline="0" dirty="0" smtClean="0">
                <a:solidFill>
                  <a:schemeClr val="tx1"/>
                </a:solidFill>
                <a:effectLst/>
                <a:latin typeface="+mn-lt"/>
                <a:ea typeface="+mn-ea"/>
                <a:cs typeface="+mn-cs"/>
              </a:rPr>
              <a:t>Launch, explain local emulator.</a:t>
            </a:r>
          </a:p>
          <a:p>
            <a:pPr marL="228600" lvl="0" indent="-228600">
              <a:buFont typeface="Arial" panose="020B0604020202020204" pitchFamily="34" charset="0"/>
              <a:buAutoNum type="arabicPeriod"/>
            </a:pPr>
            <a:r>
              <a:rPr lang="en-US" sz="1200" b="0" kern="1200" baseline="0" smtClean="0">
                <a:solidFill>
                  <a:schemeClr val="tx1"/>
                </a:solidFill>
                <a:effectLst/>
                <a:latin typeface="+mn-lt"/>
                <a:ea typeface="+mn-ea"/>
                <a:cs typeface="+mn-cs"/>
              </a:rPr>
              <a:t>Show publish menu.</a:t>
            </a:r>
            <a:endParaRPr lang="en-US" sz="1200" b="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C52CFDC-D2D5-4B9F-BA75-89F771E01AEB}" type="slidenum">
              <a:rPr lang="en-US" smtClean="0"/>
              <a:t>23</a:t>
            </a:fld>
            <a:endParaRPr lang="en-US"/>
          </a:p>
        </p:txBody>
      </p:sp>
    </p:spTree>
    <p:extLst>
      <p:ext uri="{BB962C8B-B14F-4D97-AF65-F5344CB8AC3E}">
        <p14:creationId xmlns:p14="http://schemas.microsoft.com/office/powerpoint/2010/main" val="14833947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24</a:t>
            </a:fld>
            <a:endParaRPr lang="en-US"/>
          </a:p>
        </p:txBody>
      </p:sp>
    </p:spTree>
    <p:extLst>
      <p:ext uri="{BB962C8B-B14F-4D97-AF65-F5344CB8AC3E}">
        <p14:creationId xmlns:p14="http://schemas.microsoft.com/office/powerpoint/2010/main" val="15275396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dirty="0" smtClean="0"/>
              <a:t>Explain</a:t>
            </a:r>
            <a:r>
              <a:rPr lang="en-US" b="0" baseline="0" dirty="0" smtClean="0"/>
              <a:t> the agenda of the session. </a:t>
            </a:r>
          </a:p>
          <a:p>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Speaker Notes: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Explain</a:t>
            </a:r>
            <a:r>
              <a:rPr lang="en-US" b="0" baseline="0" dirty="0" smtClean="0"/>
              <a:t> this presentation is a high-level overview, so not everything is covered in-depth.</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dirty="0" smtClean="0"/>
          </a:p>
          <a:p>
            <a:endParaRPr lang="en-US" b="0" dirty="0"/>
          </a:p>
        </p:txBody>
      </p:sp>
      <p:sp>
        <p:nvSpPr>
          <p:cNvPr id="4" name="Slide Number Placeholder 3"/>
          <p:cNvSpPr>
            <a:spLocks noGrp="1"/>
          </p:cNvSpPr>
          <p:nvPr>
            <p:ph type="sldNum" sz="quarter" idx="10"/>
          </p:nvPr>
        </p:nvSpPr>
        <p:spPr/>
        <p:txBody>
          <a:bodyPr/>
          <a:lstStyle/>
          <a:p>
            <a:fld id="{2C52CFDC-D2D5-4B9F-BA75-89F771E01AEB}" type="slidenum">
              <a:rPr lang="en-US" smtClean="0"/>
              <a:t>25</a:t>
            </a:fld>
            <a:endParaRPr lang="en-US"/>
          </a:p>
        </p:txBody>
      </p:sp>
    </p:spTree>
    <p:extLst>
      <p:ext uri="{BB962C8B-B14F-4D97-AF65-F5344CB8AC3E}">
        <p14:creationId xmlns:p14="http://schemas.microsoft.com/office/powerpoint/2010/main" val="15367219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F2982F-AAE1-4ADA-A725-0A5C19CD442F}" type="slidenum">
              <a:rPr lang="en-US" smtClean="0"/>
              <a:t>26</a:t>
            </a:fld>
            <a:endParaRPr lang="en-US"/>
          </a:p>
        </p:txBody>
      </p:sp>
    </p:spTree>
    <p:extLst>
      <p:ext uri="{BB962C8B-B14F-4D97-AF65-F5344CB8AC3E}">
        <p14:creationId xmlns:p14="http://schemas.microsoft.com/office/powerpoint/2010/main" val="3273009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5/14/2015 11:07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9897497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5/14/2015 11:07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2252040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a:t>
            </a:r>
          </a:p>
          <a:p>
            <a:endParaRPr lang="en-US" dirty="0" smtClean="0"/>
          </a:p>
          <a:p>
            <a:r>
              <a:rPr lang="en-US" dirty="0" smtClean="0"/>
              <a:t>It</a:t>
            </a:r>
            <a:r>
              <a:rPr lang="en-US" baseline="0" dirty="0" smtClean="0"/>
              <a:t> depends, but…. [click]</a:t>
            </a:r>
            <a:endParaRPr lang="en-US" dirty="0"/>
          </a:p>
        </p:txBody>
      </p:sp>
      <p:sp>
        <p:nvSpPr>
          <p:cNvPr id="4" name="Header Placeholder 3"/>
          <p:cNvSpPr>
            <a:spLocks noGrp="1"/>
          </p:cNvSpPr>
          <p:nvPr>
            <p:ph type="hdr" sz="quarter" idx="10"/>
          </p:nvPr>
        </p:nvSpPr>
        <p:spPr/>
        <p:txBody>
          <a:bodyPr/>
          <a:lstStyle/>
          <a:p>
            <a:r>
              <a:rPr lang="en-US"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5/14/2015 11:07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7005836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5/14/2015 11:07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1207824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5/14/2015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Making the point that Virtual Machines</a:t>
            </a:r>
            <a:r>
              <a:rPr lang="en-US" baseline="0" noProof="0" dirty="0" smtClean="0"/>
              <a:t> is IaaS while both CloudServices and Websites are PaaS.</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19406465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Explain how Azure helps developers to refocus on their applications.</a:t>
            </a:r>
          </a:p>
          <a:p>
            <a:endParaRPr lang="en-US" b="0" baseline="0" dirty="0" smtClean="0"/>
          </a:p>
          <a:p>
            <a:r>
              <a:rPr lang="en-US" b="1" baseline="0" dirty="0" smtClean="0"/>
              <a:t>Speaker Notes:</a:t>
            </a:r>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Before we discuss about specifics, let’s refocus on what you care about – your application/service. </a:t>
            </a:r>
            <a:endParaRPr lang="en-US" b="1"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Azure is taking a application-centric approach and brings tools and services to support </a:t>
            </a:r>
            <a:r>
              <a:rPr lang="en-US" altLang="zh-CN" b="0" baseline="0" dirty="0" err="1" smtClean="0"/>
              <a:t>DevOps</a:t>
            </a:r>
            <a:r>
              <a:rPr lang="en-US" altLang="zh-CN" b="0" baseline="0" dirty="0" smtClean="0"/>
              <a:t> scenarios</a:t>
            </a:r>
            <a:r>
              <a:rPr lang="en-US" b="0" baseline="0" dirty="0" smtClean="0"/>
              <a:t>. </a:t>
            </a:r>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2298851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Explain application is made up by application code and infrastructure code.</a:t>
            </a:r>
          </a:p>
          <a:p>
            <a:endParaRPr lang="en-US" b="0" baseline="0" dirty="0" smtClean="0"/>
          </a:p>
          <a:p>
            <a:r>
              <a:rPr lang="en-US" b="1" baseline="0" dirty="0" smtClean="0"/>
              <a:t>Speaker Notes:</a:t>
            </a:r>
          </a:p>
          <a:p>
            <a:pPr marL="228600" indent="-228600">
              <a:buFont typeface="+mj-lt"/>
              <a:buAutoNum type="arabicPeriod"/>
            </a:pPr>
            <a:r>
              <a:rPr lang="en-US" dirty="0" smtClean="0"/>
              <a:t>Let’s start with something that you know inside-and-out: your application code. [click]</a:t>
            </a:r>
          </a:p>
          <a:p>
            <a:pPr marL="228600" indent="-228600">
              <a:buFont typeface="+mj-lt"/>
              <a:buAutoNum type="arabicPeriod"/>
            </a:pPr>
            <a:r>
              <a:rPr lang="en-US" dirty="0" smtClean="0"/>
              <a:t>Then,</a:t>
            </a:r>
            <a:r>
              <a:rPr lang="en-US" baseline="0" dirty="0" smtClean="0"/>
              <a:t> for whatever reason, you decide to deploy your application to Azure. [click]</a:t>
            </a:r>
          </a:p>
          <a:p>
            <a:pPr marL="228600" indent="-228600">
              <a:buFont typeface="+mj-lt"/>
              <a:buAutoNum type="arabicPeriod"/>
            </a:pPr>
            <a:r>
              <a:rPr lang="en-US" baseline="0" dirty="0" smtClean="0"/>
              <a:t>What you do is to allocate a bunch of related resources out of the humongous resource pool provided by Azure, deploy your application code to these resources, and you have a running service. [click]</a:t>
            </a:r>
          </a:p>
          <a:p>
            <a:pPr marL="228600" indent="-228600">
              <a:buFont typeface="+mj-lt"/>
              <a:buAutoNum type="arabicPeriod"/>
            </a:pPr>
            <a:r>
              <a:rPr lang="en-US" baseline="0" dirty="0" smtClean="0"/>
              <a:t>For </a:t>
            </a:r>
            <a:r>
              <a:rPr lang="en-US" baseline="0" dirty="0" err="1" smtClean="0"/>
              <a:t>DevOps</a:t>
            </a:r>
            <a:r>
              <a:rPr lang="en-US" baseline="0" dirty="0" smtClean="0"/>
              <a:t>’ perspective, you need a way to reliable capture and apply your requirements on resources, which can be referred as infrastructure code. </a:t>
            </a:r>
            <a:endParaRPr lang="en-US"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5</a:t>
            </a:fld>
            <a:endParaRPr lang="en-US"/>
          </a:p>
        </p:txBody>
      </p:sp>
    </p:spTree>
    <p:extLst>
      <p:ext uri="{BB962C8B-B14F-4D97-AF65-F5344CB8AC3E}">
        <p14:creationId xmlns:p14="http://schemas.microsoft.com/office/powerpoint/2010/main" val="13215598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Reiterate the point that to make your service successful, you are partnering with Azure. You bring the code, and Azure brings resources.</a:t>
            </a:r>
          </a:p>
          <a:p>
            <a:r>
              <a:rPr lang="en-US" b="0" baseline="0" dirty="0" smtClean="0"/>
              <a:t>This slide also sets state for the talk by explaining how </a:t>
            </a:r>
            <a:r>
              <a:rPr lang="en-US" b="0" baseline="0" dirty="0" err="1" smtClean="0"/>
              <a:t>IaaS</a:t>
            </a:r>
            <a:r>
              <a:rPr lang="en-US" b="0" baseline="0" dirty="0" smtClean="0"/>
              <a:t> components fit into the overall picture.</a:t>
            </a:r>
          </a:p>
          <a:p>
            <a:endParaRPr lang="en-US" b="0" baseline="0" dirty="0" smtClean="0"/>
          </a:p>
          <a:p>
            <a:r>
              <a:rPr lang="en-US" b="1" baseline="0" dirty="0" smtClean="0"/>
              <a:t>Speaker Notes:</a:t>
            </a:r>
          </a:p>
          <a:p>
            <a:pPr marL="228600" indent="-228600">
              <a:buFont typeface="+mj-lt"/>
              <a:buAutoNum type="arabicPeriod"/>
            </a:pPr>
            <a:r>
              <a:rPr lang="en-US" dirty="0" smtClean="0"/>
              <a:t>[Continue</a:t>
            </a:r>
            <a:r>
              <a:rPr lang="en-US" baseline="0" dirty="0" smtClean="0"/>
              <a:t> with previous slide]</a:t>
            </a:r>
            <a:endParaRPr lang="en-US" dirty="0" smtClean="0"/>
          </a:p>
          <a:p>
            <a:pPr marL="228600" indent="-228600">
              <a:buFont typeface="+mj-lt"/>
              <a:buAutoNum type="arabicPeriod"/>
            </a:pPr>
            <a:r>
              <a:rPr lang="en-US" altLang="zh-CN" b="0" baseline="0" dirty="0" smtClean="0"/>
              <a:t>T</a:t>
            </a:r>
            <a:r>
              <a:rPr lang="en-US" b="0" baseline="0" dirty="0" smtClean="0"/>
              <a:t>o make your service successful, you are partnering with Azure. You bring the code, and Azure brings resources. [Click] </a:t>
            </a:r>
            <a:r>
              <a:rPr lang="en-US" dirty="0" smtClean="0"/>
              <a:t>And you keep iterating and making improvements over time. [Click]</a:t>
            </a:r>
          </a:p>
          <a:p>
            <a:pPr marL="228600" indent="-228600">
              <a:buFont typeface="+mj-lt"/>
              <a:buAutoNum type="arabicPeriod"/>
            </a:pPr>
            <a:r>
              <a:rPr lang="en-US" dirty="0" smtClean="0"/>
              <a:t>Once this partnership</a:t>
            </a:r>
            <a:r>
              <a:rPr lang="en-US" baseline="0" dirty="0" smtClean="0"/>
              <a:t> is going, a lot of good things follow. For instance, you get automated deployment, versioned environments, and eventually continuous deployment. [Click]</a:t>
            </a:r>
          </a:p>
          <a:p>
            <a:pPr marL="228600" indent="-228600">
              <a:buFont typeface="+mj-lt"/>
              <a:buAutoNum type="arabicPeriod"/>
            </a:pPr>
            <a:r>
              <a:rPr lang="en-US" dirty="0" smtClean="0"/>
              <a:t>You’ll have shorted cycle time, faster feedback loops, and faster speed to market. [Click]</a:t>
            </a:r>
          </a:p>
          <a:p>
            <a:pPr marL="228600" indent="-228600">
              <a:buFont typeface="+mj-lt"/>
              <a:buAutoNum type="arabicPeriod"/>
            </a:pPr>
            <a:r>
              <a:rPr lang="en-US" dirty="0" smtClean="0"/>
              <a:t>This also</a:t>
            </a:r>
            <a:r>
              <a:rPr lang="en-US" baseline="0" dirty="0" smtClean="0"/>
              <a:t> frees up your energy to gain additional business insights, to innovate, and to continuously improve your business.</a:t>
            </a:r>
          </a:p>
          <a:p>
            <a:pPr marL="228600" indent="-228600">
              <a:buFont typeface="+mj-lt"/>
              <a:buAutoNum type="arabicPeriod"/>
            </a:pPr>
            <a:r>
              <a:rPr lang="en-US" dirty="0" smtClean="0"/>
              <a:t>And as your business is settled</a:t>
            </a:r>
            <a:r>
              <a:rPr lang="en-US" baseline="0" dirty="0" smtClean="0"/>
              <a:t> on cloud, you can leverage cloud to improve quality of service (</a:t>
            </a:r>
            <a:r>
              <a:rPr lang="en-US" baseline="0" dirty="0" err="1" smtClean="0"/>
              <a:t>QoS</a:t>
            </a:r>
            <a:r>
              <a:rPr lang="en-US" baseline="0" dirty="0" smtClean="0"/>
              <a:t>), to reduce total cost of ownership (TCO), and elasticity to allow Azure adapts to your business growth.</a:t>
            </a:r>
            <a:endParaRPr lang="en-US" dirty="0" smtClean="0"/>
          </a:p>
          <a:p>
            <a:pPr marL="0" indent="0">
              <a:buFont typeface="+mj-lt"/>
              <a:buNone/>
            </a:pP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6</a:t>
            </a:fld>
            <a:endParaRPr lang="en-US"/>
          </a:p>
        </p:txBody>
      </p:sp>
    </p:spTree>
    <p:extLst>
      <p:ext uri="{BB962C8B-B14F-4D97-AF65-F5344CB8AC3E}">
        <p14:creationId xmlns:p14="http://schemas.microsoft.com/office/powerpoint/2010/main" val="16948721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Reiterate the point that to make your service successful, you are partnering with Azure. You bring the code, and Azure brings resources.</a:t>
            </a:r>
          </a:p>
          <a:p>
            <a:endParaRPr lang="en-US" b="0" baseline="0" dirty="0" smtClean="0"/>
          </a:p>
          <a:p>
            <a:r>
              <a:rPr lang="en-US" b="1" baseline="0" dirty="0" smtClean="0"/>
              <a:t>Speaker Notes:</a:t>
            </a:r>
          </a:p>
          <a:p>
            <a:pPr marL="228600" indent="-228600">
              <a:buFont typeface="+mj-lt"/>
              <a:buAutoNum type="arabicPeriod"/>
            </a:pPr>
            <a:r>
              <a:rPr lang="en-US" baseline="0" dirty="0" smtClean="0"/>
              <a:t>In terms of infrastructure code, you can use it to define desired states of required resources (</a:t>
            </a:r>
            <a:r>
              <a:rPr lang="en-US" b="1" baseline="0" dirty="0" smtClean="0"/>
              <a:t>Note: current Azure Resource </a:t>
            </a:r>
            <a:r>
              <a:rPr lang="en-US" altLang="zh-CN" b="1" baseline="0" dirty="0" smtClean="0"/>
              <a:t>Manager only support a small number of Resource Providers</a:t>
            </a:r>
            <a:r>
              <a:rPr lang="en-US" altLang="zh-CN" baseline="0" dirty="0" smtClean="0"/>
              <a:t>). [Click]</a:t>
            </a:r>
            <a:endParaRPr lang="en-US" baseline="0" dirty="0" smtClean="0"/>
          </a:p>
          <a:p>
            <a:pPr marL="228600" indent="-228600">
              <a:buFont typeface="+mj-lt"/>
              <a:buAutoNum type="arabicPeriod"/>
            </a:pPr>
            <a:r>
              <a:rPr lang="en-US" baseline="0" dirty="0" smtClean="0"/>
              <a:t>You can define hosting environments, such as websites, cloud services and VMs. [Click]</a:t>
            </a:r>
          </a:p>
          <a:p>
            <a:pPr marL="228600" indent="-228600">
              <a:buFont typeface="+mj-lt"/>
              <a:buAutoNum type="arabicPeriod"/>
            </a:pPr>
            <a:r>
              <a:rPr lang="en-US" baseline="0" dirty="0" smtClean="0"/>
              <a:t>Required services. [Click]</a:t>
            </a:r>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28662086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Demo:</a:t>
            </a:r>
            <a:r>
              <a:rPr lang="en-US" dirty="0" smtClean="0"/>
              <a:t> Deploying</a:t>
            </a:r>
            <a:r>
              <a:rPr lang="en-US" baseline="0" dirty="0" smtClean="0"/>
              <a:t> a ASP.NET Website to Azure</a:t>
            </a:r>
            <a:endParaRPr lang="en-US" altLang="zh-CN" dirty="0" smtClean="0"/>
          </a:p>
          <a:p>
            <a:endParaRPr lang="en-US" altLang="zh-CN" dirty="0" smtClean="0"/>
          </a:p>
          <a:p>
            <a:r>
              <a:rPr lang="en-US" altLang="zh-CN" b="1" dirty="0" smtClean="0"/>
              <a:t>Prerequisites:</a:t>
            </a:r>
            <a:r>
              <a:rPr lang="en-US" altLang="zh-CN" b="1" baseline="0" dirty="0" smtClean="0"/>
              <a:t> </a:t>
            </a:r>
            <a:endParaRPr lang="en-US" altLang="zh-CN" baseline="0" dirty="0" smtClean="0"/>
          </a:p>
          <a:p>
            <a:pPr marL="171450" indent="-171450">
              <a:buFont typeface="Arial" panose="020B0604020202020204" pitchFamily="34" charset="0"/>
              <a:buChar char="•"/>
            </a:pPr>
            <a:r>
              <a:rPr lang="en-US" altLang="zh-CN" baseline="0" dirty="0" smtClean="0"/>
              <a:t>An active Azure subscription.</a:t>
            </a:r>
          </a:p>
          <a:p>
            <a:pPr marL="171450" indent="-171450">
              <a:buFont typeface="Arial" panose="020B0604020202020204" pitchFamily="34" charset="0"/>
              <a:buChar char="•"/>
            </a:pPr>
            <a:r>
              <a:rPr lang="en-US" altLang="zh-CN" baseline="0" dirty="0" smtClean="0"/>
              <a:t>The firework application (Cache-</a:t>
            </a:r>
            <a:r>
              <a:rPr lang="en-US" altLang="zh-CN" baseline="0" dirty="0" err="1" smtClean="0"/>
              <a:t>Redis</a:t>
            </a:r>
            <a:r>
              <a:rPr lang="en-US" altLang="zh-CN" baseline="0" dirty="0" smtClean="0"/>
              <a:t>-Firework-</a:t>
            </a:r>
            <a:r>
              <a:rPr lang="en-US" altLang="zh-CN" baseline="0" dirty="0" err="1" smtClean="0"/>
              <a:t>SignalR</a:t>
            </a:r>
            <a:r>
              <a:rPr lang="en-US" altLang="zh-CN" baseline="0" dirty="0" smtClean="0"/>
              <a:t>) has been loaded in Visual Studio. Compiled and verified to work locally.</a:t>
            </a:r>
            <a:endParaRPr lang="en-US" altLang="zh-CN" dirty="0" smtClean="0"/>
          </a:p>
          <a:p>
            <a:r>
              <a:rPr lang="en-US" altLang="zh-CN" b="1" dirty="0" smtClean="0"/>
              <a:t>Steps:</a:t>
            </a:r>
          </a:p>
          <a:p>
            <a:pPr marL="228600" indent="-228600">
              <a:buFont typeface="+mj-lt"/>
              <a:buAutoNum type="arabicPeriod"/>
            </a:pPr>
            <a:r>
              <a:rPr lang="en-US" dirty="0" smtClean="0"/>
              <a:t>Open</a:t>
            </a:r>
            <a:r>
              <a:rPr lang="en-US" baseline="0" dirty="0" smtClean="0"/>
              <a:t> Ibiza portal and click the </a:t>
            </a:r>
            <a:r>
              <a:rPr lang="en-US" b="1" baseline="0" dirty="0" smtClean="0"/>
              <a:t>NEW</a:t>
            </a:r>
            <a:r>
              <a:rPr lang="en-US" baseline="0" dirty="0" smtClean="0"/>
              <a:t> button at the lower-left corner.</a:t>
            </a:r>
          </a:p>
          <a:p>
            <a:pPr marL="228600" indent="-228600">
              <a:buFont typeface="+mj-lt"/>
              <a:buAutoNum type="arabicPeriod"/>
            </a:pPr>
            <a:r>
              <a:rPr lang="en-US" baseline="0" dirty="0" smtClean="0"/>
              <a:t>Select </a:t>
            </a:r>
            <a:r>
              <a:rPr lang="en-US" b="1" baseline="0" dirty="0" smtClean="0"/>
              <a:t>Website</a:t>
            </a:r>
            <a:r>
              <a:rPr lang="en-US" baseline="0" dirty="0" smtClean="0"/>
              <a:t> and provision a new website.</a:t>
            </a:r>
          </a:p>
          <a:p>
            <a:pPr marL="228600" indent="-228600">
              <a:buFont typeface="+mj-lt"/>
              <a:buAutoNum type="arabicPeriod"/>
            </a:pPr>
            <a:r>
              <a:rPr lang="en-US" baseline="0" dirty="0" smtClean="0"/>
              <a:t>Run the firework application locally. Explain this is a regular </a:t>
            </a:r>
            <a:r>
              <a:rPr lang="en-US" baseline="0" dirty="0" err="1" smtClean="0"/>
              <a:t>ASP.Net</a:t>
            </a:r>
            <a:r>
              <a:rPr lang="en-US" baseline="0" dirty="0" smtClean="0"/>
              <a:t> application (your application code) that you want to deploy to Azure.</a:t>
            </a:r>
          </a:p>
          <a:p>
            <a:pPr marL="228600" indent="-228600">
              <a:buFont typeface="+mj-lt"/>
              <a:buAutoNum type="arabicPeriod"/>
            </a:pPr>
            <a:r>
              <a:rPr lang="en-US" baseline="0" dirty="0" smtClean="0"/>
              <a:t>In </a:t>
            </a:r>
            <a:r>
              <a:rPr lang="en-US" b="1" i="1" baseline="0" dirty="0" smtClean="0"/>
              <a:t>Solution Explorer</a:t>
            </a:r>
            <a:r>
              <a:rPr lang="en-US" baseline="0" dirty="0" smtClean="0"/>
              <a:t>, right-click the web project and select </a:t>
            </a:r>
            <a:r>
              <a:rPr lang="en-US" b="1" baseline="0" dirty="0" smtClean="0"/>
              <a:t>Publish</a:t>
            </a:r>
            <a:r>
              <a:rPr lang="en-US" baseline="0" dirty="0" smtClean="0"/>
              <a:t>.</a:t>
            </a:r>
          </a:p>
          <a:p>
            <a:pPr marL="228600" indent="-228600">
              <a:buFont typeface="+mj-lt"/>
              <a:buAutoNum type="arabicPeriod"/>
            </a:pPr>
            <a:r>
              <a:rPr lang="en-US" baseline="0" dirty="0" smtClean="0"/>
              <a:t>Follow the publish wizard to publish the application to the website we just provisioned.</a:t>
            </a:r>
          </a:p>
          <a:p>
            <a:pPr marL="228600" indent="-228600">
              <a:buFont typeface="+mj-lt"/>
              <a:buAutoNum type="arabicPeriod"/>
            </a:pPr>
            <a:r>
              <a:rPr lang="en-US" baseline="0" dirty="0" smtClean="0"/>
              <a:t>Test the application. Invite audience to participate if possible.</a:t>
            </a:r>
          </a:p>
          <a:p>
            <a:pPr marL="228600" indent="-228600">
              <a:buFont typeface="+mj-lt"/>
              <a:buAutoNum type="arabicPeriod"/>
            </a:pPr>
            <a:r>
              <a:rPr lang="en-US" baseline="0" dirty="0" smtClean="0"/>
              <a:t>Switch back to slide to explain what just happened.</a:t>
            </a:r>
          </a:p>
        </p:txBody>
      </p:sp>
      <p:sp>
        <p:nvSpPr>
          <p:cNvPr id="4" name="Slide Number Placeholder 3"/>
          <p:cNvSpPr>
            <a:spLocks noGrp="1"/>
          </p:cNvSpPr>
          <p:nvPr>
            <p:ph type="sldNum" sz="quarter" idx="10"/>
          </p:nvPr>
        </p:nvSpPr>
        <p:spPr/>
        <p:txBody>
          <a:bodyPr/>
          <a:lstStyle/>
          <a:p>
            <a:fld id="{2C52CFDC-D2D5-4B9F-BA75-89F771E01AEB}" type="slidenum">
              <a:rPr lang="en-US" smtClean="0"/>
              <a:t>8</a:t>
            </a:fld>
            <a:endParaRPr lang="en-US"/>
          </a:p>
        </p:txBody>
      </p:sp>
    </p:spTree>
    <p:extLst>
      <p:ext uri="{BB962C8B-B14F-4D97-AF65-F5344CB8AC3E}">
        <p14:creationId xmlns:p14="http://schemas.microsoft.com/office/powerpoint/2010/main" val="3588573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Slide Objectives:</a:t>
            </a:r>
          </a:p>
          <a:p>
            <a:r>
              <a:rPr lang="en-US" b="0" baseline="0" dirty="0" smtClean="0"/>
              <a:t>Explain what happened during demo, and pave the discussion of Resource Manager.</a:t>
            </a:r>
          </a:p>
          <a:p>
            <a:endParaRPr lang="en-US" b="0" baseline="0" dirty="0" smtClean="0"/>
          </a:p>
          <a:p>
            <a:r>
              <a:rPr lang="en-US" b="1" baseline="0" dirty="0" smtClean="0"/>
              <a:t>Speaker Notes:</a:t>
            </a:r>
          </a:p>
          <a:p>
            <a:pPr marL="228600" indent="-228600">
              <a:buFont typeface="+mj-lt"/>
              <a:buAutoNum type="arabicPeriod"/>
            </a:pPr>
            <a:r>
              <a:rPr lang="en-US" baseline="0" dirty="0" smtClean="0"/>
              <a:t>You provided code. [Click]</a:t>
            </a:r>
          </a:p>
          <a:p>
            <a:pPr marL="228600" indent="-228600">
              <a:buFont typeface="+mj-lt"/>
              <a:buAutoNum type="arabicPeriod"/>
            </a:pPr>
            <a:r>
              <a:rPr lang="en-US" baseline="0" dirty="0" smtClean="0"/>
              <a:t>Azure provided resource (website). [Click]</a:t>
            </a:r>
          </a:p>
          <a:p>
            <a:pPr marL="228600" indent="-228600">
              <a:buFont typeface="+mj-lt"/>
              <a:buAutoNum type="arabicPeriod"/>
            </a:pPr>
            <a:r>
              <a:rPr lang="en-US" baseline="0" dirty="0" smtClean="0"/>
              <a:t>Your code is deployed to the resource and you have a running site. </a:t>
            </a:r>
          </a:p>
          <a:p>
            <a:pPr marL="228600" indent="-228600">
              <a:buFont typeface="+mj-lt"/>
              <a:buAutoNum type="arabicPeriod"/>
            </a:pPr>
            <a:endParaRPr lang="en-US" baseline="0" dirty="0" smtClean="0"/>
          </a:p>
          <a:p>
            <a:pPr marL="0" indent="0">
              <a:buFont typeface="+mj-lt"/>
              <a:buNone/>
            </a:pPr>
            <a:r>
              <a:rPr lang="en-US" b="1" baseline="0" dirty="0" smtClean="0"/>
              <a:t>Transition:</a:t>
            </a:r>
          </a:p>
          <a:p>
            <a:pPr marL="0" indent="0">
              <a:buFont typeface="+mj-lt"/>
              <a:buNone/>
            </a:pPr>
            <a:r>
              <a:rPr lang="en-US" baseline="0" dirty="0" smtClean="0"/>
              <a:t>Of course here we just went through a simple scenario. A more complex system would probably require a group of resources. Introducing Azure Resource Manager that provides an extensible architecture for managing resources on Azure.</a:t>
            </a:r>
          </a:p>
          <a:p>
            <a:pPr marL="0" indent="0">
              <a:buFont typeface="+mj-lt"/>
              <a:buNone/>
            </a:pP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9</a:t>
            </a:fld>
            <a:endParaRPr lang="en-US" dirty="0"/>
          </a:p>
        </p:txBody>
      </p:sp>
    </p:spTree>
    <p:extLst>
      <p:ext uri="{BB962C8B-B14F-4D97-AF65-F5344CB8AC3E}">
        <p14:creationId xmlns:p14="http://schemas.microsoft.com/office/powerpoint/2010/main" val="17167530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5" name="Subhead"/>
          <p:cNvSpPr>
            <a:spLocks noGrp="1"/>
          </p:cNvSpPr>
          <p:nvPr>
            <p:ph type="body" sz="quarter" idx="11" hasCustomPrompt="1"/>
          </p:nvPr>
        </p:nvSpPr>
        <p:spPr>
          <a:xfrm>
            <a:off x="274391" y="1415482"/>
            <a:ext cx="9875655" cy="704850"/>
          </a:xfrm>
          <a:prstGeom prst="rect">
            <a:avLst/>
          </a:prstGeom>
        </p:spPr>
        <p:txBody>
          <a:bodyPr/>
          <a:lstStyle>
            <a:lvl1pPr marL="0" indent="0">
              <a:buNone/>
              <a:defRPr sz="3600">
                <a:solidFill>
                  <a:schemeClr val="tx2"/>
                </a:solidFill>
              </a:defRPr>
            </a:lvl1pPr>
          </a:lstStyle>
          <a:p>
            <a:r>
              <a:rPr lang="en-US" sz="4000" dirty="0" smtClean="0">
                <a:solidFill>
                  <a:schemeClr val="tx2"/>
                </a:solidFill>
              </a:rPr>
              <a:t>Subhead</a:t>
            </a:r>
            <a:endParaRPr lang="en-US" sz="4000" dirty="0">
              <a:solidFill>
                <a:schemeClr val="tx2"/>
              </a:solidFill>
            </a:endParaRP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1068623843"/>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hasCustomPrompt="1"/>
          </p:nvPr>
        </p:nvSpPr>
        <p:spPr>
          <a:xfrm>
            <a:off x="461264" y="158735"/>
            <a:ext cx="3694118" cy="2413891"/>
          </a:xfrm>
          <a:prstGeom prst="rect">
            <a:avLst/>
          </a:prstGeom>
        </p:spPr>
        <p:txBody>
          <a:bodyPr anchor="ctr">
            <a:noAutofit/>
          </a:bodyPr>
          <a:lstStyle>
            <a:lvl1pPr>
              <a:defRPr sz="8800"/>
            </a:lvl1pPr>
          </a:lstStyle>
          <a:p>
            <a:r>
              <a:rPr lang="en-US" sz="8798" dirty="0" smtClean="0">
                <a:solidFill>
                  <a:schemeClr val="bg1">
                    <a:alpha val="99000"/>
                  </a:schemeClr>
                </a:solidFill>
              </a:rPr>
              <a:t>Q&amp;A</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2.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69" r:id="rId27"/>
    <p:sldLayoutId id="2147483770" r:id="rId28"/>
    <p:sldLayoutId id="2147483771" r:id="rId29"/>
    <p:sldLayoutId id="2147483773" r:id="rId30"/>
    <p:sldLayoutId id="2147483767" r:id="rId31"/>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2.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tags" Target="../tags/tag4.xml"/><Relationship Id="rId7" Type="http://schemas.openxmlformats.org/officeDocument/2006/relationships/oleObject" Target="../embeddings/oleObject2.bin"/><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notesSlide" Target="../notesSlides/notesSlide14.xml"/><Relationship Id="rId11" Type="http://schemas.openxmlformats.org/officeDocument/2006/relationships/image" Target="../media/image20.emf"/><Relationship Id="rId5" Type="http://schemas.openxmlformats.org/officeDocument/2006/relationships/slideLayout" Target="../slideLayouts/slideLayout15.xml"/><Relationship Id="rId10" Type="http://schemas.openxmlformats.org/officeDocument/2006/relationships/image" Target="../media/image35.emf"/><Relationship Id="rId4" Type="http://schemas.openxmlformats.org/officeDocument/2006/relationships/tags" Target="../tags/tag5.xml"/><Relationship Id="rId9" Type="http://schemas.openxmlformats.org/officeDocument/2006/relationships/image" Target="../media/image3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png"/><Relationship Id="rId1" Type="http://schemas.openxmlformats.org/officeDocument/2006/relationships/slideLayout" Target="../slideLayouts/slideLayout4.xml"/><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tags" Target="../tags/tag7.xml"/><Relationship Id="rId7" Type="http://schemas.openxmlformats.org/officeDocument/2006/relationships/image" Target="../media/image29.emf"/><Relationship Id="rId2" Type="http://schemas.openxmlformats.org/officeDocument/2006/relationships/tags" Target="../tags/tag6.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notesSlide" Target="../notesSlides/notesSlide15.xml"/><Relationship Id="rId4"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29.emf"/><Relationship Id="rId2" Type="http://schemas.openxmlformats.org/officeDocument/2006/relationships/tags" Target="../tags/tag8.xml"/><Relationship Id="rId1" Type="http://schemas.openxmlformats.org/officeDocument/2006/relationships/vmlDrawing" Target="../drawings/vmlDrawing4.vml"/><Relationship Id="rId6" Type="http://schemas.openxmlformats.org/officeDocument/2006/relationships/oleObject" Target="../embeddings/oleObject4.bin"/><Relationship Id="rId5" Type="http://schemas.openxmlformats.org/officeDocument/2006/relationships/notesSlide" Target="../notesSlides/notesSlide16.xml"/><Relationship Id="rId4"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3" Type="http://schemas.openxmlformats.org/officeDocument/2006/relationships/tags" Target="../tags/tag11.xml"/><Relationship Id="rId7" Type="http://schemas.openxmlformats.org/officeDocument/2006/relationships/image" Target="../media/image29.emf"/><Relationship Id="rId2" Type="http://schemas.openxmlformats.org/officeDocument/2006/relationships/tags" Target="../tags/tag10.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notesSlide" Target="../notesSlides/notesSlide17.xml"/><Relationship Id="rId4"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image" Target="../media/image29.emf"/><Relationship Id="rId2" Type="http://schemas.openxmlformats.org/officeDocument/2006/relationships/tags" Target="../tags/tag12.xml"/><Relationship Id="rId1" Type="http://schemas.openxmlformats.org/officeDocument/2006/relationships/vmlDrawing" Target="../drawings/vmlDrawing6.vml"/><Relationship Id="rId6" Type="http://schemas.openxmlformats.org/officeDocument/2006/relationships/oleObject" Target="../embeddings/oleObject6.bin"/><Relationship Id="rId5" Type="http://schemas.openxmlformats.org/officeDocument/2006/relationships/notesSlide" Target="../notesSlides/notesSlide18.xml"/><Relationship Id="rId4"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tags" Target="../tags/tag14.xml"/><Relationship Id="rId1" Type="http://schemas.openxmlformats.org/officeDocument/2006/relationships/vmlDrawing" Target="../drawings/vmlDrawing7.vml"/><Relationship Id="rId6" Type="http://schemas.openxmlformats.org/officeDocument/2006/relationships/image" Target="../media/image29.emf"/><Relationship Id="rId5" Type="http://schemas.openxmlformats.org/officeDocument/2006/relationships/oleObject" Target="../embeddings/oleObject7.bin"/><Relationship Id="rId4"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8" Type="http://schemas.openxmlformats.org/officeDocument/2006/relationships/image" Target="../media/image42.emf"/><Relationship Id="rId13" Type="http://schemas.openxmlformats.org/officeDocument/2006/relationships/image" Target="../media/image44.emf"/><Relationship Id="rId3" Type="http://schemas.openxmlformats.org/officeDocument/2006/relationships/image" Target="../media/image40.emf"/><Relationship Id="rId7" Type="http://schemas.openxmlformats.org/officeDocument/2006/relationships/image" Target="../media/image17.emf"/><Relationship Id="rId12" Type="http://schemas.openxmlformats.org/officeDocument/2006/relationships/image" Target="../media/image21.emf"/><Relationship Id="rId2" Type="http://schemas.openxmlformats.org/officeDocument/2006/relationships/notesSlide" Target="../notesSlides/notesSlide23.xml"/><Relationship Id="rId1" Type="http://schemas.openxmlformats.org/officeDocument/2006/relationships/slideLayout" Target="../slideLayouts/slideLayout27.xml"/><Relationship Id="rId6" Type="http://schemas.openxmlformats.org/officeDocument/2006/relationships/image" Target="../media/image25.emf"/><Relationship Id="rId11" Type="http://schemas.openxmlformats.org/officeDocument/2006/relationships/image" Target="../media/image22.emf"/><Relationship Id="rId5" Type="http://schemas.openxmlformats.org/officeDocument/2006/relationships/image" Target="../media/image41.emf"/><Relationship Id="rId10" Type="http://schemas.openxmlformats.org/officeDocument/2006/relationships/image" Target="../media/image43.emf"/><Relationship Id="rId4" Type="http://schemas.openxmlformats.org/officeDocument/2006/relationships/image" Target="../media/image14.emf"/><Relationship Id="rId9" Type="http://schemas.openxmlformats.org/officeDocument/2006/relationships/image" Target="../media/image19.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xml"/><Relationship Id="rId1" Type="http://schemas.openxmlformats.org/officeDocument/2006/relationships/slideLayout" Target="../slideLayouts/slideLayout21.xml"/><Relationship Id="rId5" Type="http://schemas.openxmlformats.org/officeDocument/2006/relationships/image" Target="../media/image12.emf"/><Relationship Id="rId4" Type="http://schemas.openxmlformats.org/officeDocument/2006/relationships/image" Target="../media/image11.em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28.xml"/><Relationship Id="rId1" Type="http://schemas.openxmlformats.org/officeDocument/2006/relationships/slideLayout" Target="../slideLayouts/slideLayout28.xml"/><Relationship Id="rId4" Type="http://schemas.openxmlformats.org/officeDocument/2006/relationships/image" Target="../media/image4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5.emf"/><Relationship Id="rId4" Type="http://schemas.openxmlformats.org/officeDocument/2006/relationships/image" Target="../media/image14.emf"/></Relationships>
</file>

<file path=ppt/slides/_rels/slide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26.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7.xml.rels><?xml version="1.0" encoding="UTF-8" standalone="yes"?>
<Relationships xmlns="http://schemas.openxmlformats.org/package/2006/relationships"><Relationship Id="rId8" Type="http://schemas.openxmlformats.org/officeDocument/2006/relationships/image" Target="../media/image18.emf"/><Relationship Id="rId13" Type="http://schemas.openxmlformats.org/officeDocument/2006/relationships/image" Target="../media/image23.emf"/><Relationship Id="rId18" Type="http://schemas.openxmlformats.org/officeDocument/2006/relationships/image" Target="../media/image28.emf"/><Relationship Id="rId3" Type="http://schemas.openxmlformats.org/officeDocument/2006/relationships/image" Target="../media/image13.emf"/><Relationship Id="rId7" Type="http://schemas.openxmlformats.org/officeDocument/2006/relationships/image" Target="../media/image17.emf"/><Relationship Id="rId12" Type="http://schemas.openxmlformats.org/officeDocument/2006/relationships/image" Target="../media/image22.emf"/><Relationship Id="rId17" Type="http://schemas.openxmlformats.org/officeDocument/2006/relationships/image" Target="../media/image27.emf"/><Relationship Id="rId2" Type="http://schemas.openxmlformats.org/officeDocument/2006/relationships/notesSlide" Target="../notesSlides/notesSlide7.xml"/><Relationship Id="rId16" Type="http://schemas.openxmlformats.org/officeDocument/2006/relationships/image" Target="../media/image26.emf"/><Relationship Id="rId1" Type="http://schemas.openxmlformats.org/officeDocument/2006/relationships/slideLayout" Target="../slideLayouts/slideLayout26.xml"/><Relationship Id="rId6" Type="http://schemas.openxmlformats.org/officeDocument/2006/relationships/image" Target="../media/image16.emf"/><Relationship Id="rId11" Type="http://schemas.openxmlformats.org/officeDocument/2006/relationships/image" Target="../media/image21.emf"/><Relationship Id="rId5" Type="http://schemas.openxmlformats.org/officeDocument/2006/relationships/image" Target="../media/image15.emf"/><Relationship Id="rId15" Type="http://schemas.openxmlformats.org/officeDocument/2006/relationships/image" Target="../media/image25.emf"/><Relationship Id="rId10" Type="http://schemas.openxmlformats.org/officeDocument/2006/relationships/image" Target="../media/image20.emf"/><Relationship Id="rId4" Type="http://schemas.openxmlformats.org/officeDocument/2006/relationships/image" Target="../media/image14.emf"/><Relationship Id="rId9" Type="http://schemas.openxmlformats.org/officeDocument/2006/relationships/image" Target="../media/image19.emf"/><Relationship Id="rId14" Type="http://schemas.openxmlformats.org/officeDocument/2006/relationships/image" Target="../media/image24.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29.emf"/><Relationship Id="rId5" Type="http://schemas.openxmlformats.org/officeDocument/2006/relationships/oleObject" Target="../embeddings/oleObject1.bin"/><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Building </a:t>
            </a:r>
            <a:r>
              <a:rPr lang="en-US" smtClean="0"/>
              <a:t>Cloud Solutions</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idx="4294967295"/>
          </p:nvPr>
        </p:nvSpPr>
        <p:spPr>
          <a:xfrm>
            <a:off x="0" y="1336675"/>
            <a:ext cx="2165350" cy="3022600"/>
          </a:xfrm>
          <a:prstGeom prst="rect">
            <a:avLst/>
          </a:prstGeom>
        </p:spPr>
        <p:txBody>
          <a:bodyPr>
            <a:noAutofit/>
          </a:bodyPr>
          <a:lstStyle/>
          <a:p>
            <a:pPr marL="0" indent="0">
              <a:buNone/>
            </a:pPr>
            <a:r>
              <a:rPr lang="en-US" sz="2400" dirty="0">
                <a:latin typeface="Segoe UI Light" panose="020B0502040204020203" pitchFamily="34" charset="0"/>
                <a:cs typeface="Segoe UI Light" panose="020B0502040204020203" pitchFamily="34" charset="0"/>
              </a:rPr>
              <a:t>Consistent Management Layer</a:t>
            </a:r>
            <a:endParaRPr lang="en-US" sz="1800" dirty="0">
              <a:latin typeface="Segoe UI Light" panose="020B0502040204020203" pitchFamily="34" charset="0"/>
              <a:cs typeface="Segoe UI Light" panose="020B0502040204020203" pitchFamily="34" charset="0"/>
            </a:endParaRPr>
          </a:p>
        </p:txBody>
      </p:sp>
      <p:pic>
        <p:nvPicPr>
          <p:cNvPr id="460" name="Picture 459"/>
          <p:cNvPicPr>
            <a:picLocks noChangeAspect="1"/>
          </p:cNvPicPr>
          <p:nvPr/>
        </p:nvPicPr>
        <p:blipFill>
          <a:blip r:embed="rId3"/>
          <a:stretch>
            <a:fillRect/>
          </a:stretch>
        </p:blipFill>
        <p:spPr>
          <a:xfrm>
            <a:off x="2750096" y="462027"/>
            <a:ext cx="9264279" cy="5521362"/>
          </a:xfrm>
          <a:prstGeom prst="rect">
            <a:avLst/>
          </a:prstGeom>
        </p:spPr>
      </p:pic>
    </p:spTree>
    <p:extLst>
      <p:ext uri="{BB962C8B-B14F-4D97-AF65-F5344CB8AC3E}">
        <p14:creationId xmlns:p14="http://schemas.microsoft.com/office/powerpoint/2010/main" val="1121931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901487" y="713311"/>
            <a:ext cx="2392585" cy="2411027"/>
            <a:chOff x="1646237" y="2506662"/>
            <a:chExt cx="2276475" cy="2445686"/>
          </a:xfrm>
        </p:grpSpPr>
        <p:pic>
          <p:nvPicPr>
            <p:cNvPr id="5" name="Picture 4"/>
            <p:cNvPicPr>
              <a:picLocks noChangeAspect="1"/>
            </p:cNvPicPr>
            <p:nvPr/>
          </p:nvPicPr>
          <p:blipFill>
            <a:blip r:embed="rId4"/>
            <a:stretch>
              <a:fillRect/>
            </a:stretch>
          </p:blipFill>
          <p:spPr>
            <a:xfrm>
              <a:off x="1646237" y="2506662"/>
              <a:ext cx="2276475" cy="1638300"/>
            </a:xfrm>
            <a:prstGeom prst="rect">
              <a:avLst/>
            </a:prstGeom>
          </p:spPr>
        </p:pic>
        <p:sp>
          <p:nvSpPr>
            <p:cNvPr id="6" name="TextBox 5"/>
            <p:cNvSpPr txBox="1"/>
            <p:nvPr/>
          </p:nvSpPr>
          <p:spPr>
            <a:xfrm>
              <a:off x="2099333" y="4259262"/>
              <a:ext cx="1417531" cy="693086"/>
            </a:xfrm>
            <a:prstGeom prst="rect">
              <a:avLst/>
            </a:prstGeom>
            <a:noFill/>
          </p:spPr>
          <p:txBody>
            <a:bodyPr wrap="none" lIns="182880" tIns="146304" rIns="182880" bIns="146304" rtlCol="0">
              <a:spAutoFit/>
            </a:bodyPr>
            <a:lstStyle/>
            <a:p>
              <a:pPr algn="ctr">
                <a:lnSpc>
                  <a:spcPct val="90000"/>
                </a:lnSpc>
                <a:spcAft>
                  <a:spcPts val="600"/>
                </a:spcAft>
              </a:pPr>
              <a:r>
                <a:rPr lang="en-US" sz="2800" dirty="0" smtClean="0">
                  <a:solidFill>
                    <a:schemeClr val="bg1"/>
                  </a:solidFill>
                </a:rPr>
                <a:t>Deploy</a:t>
              </a:r>
            </a:p>
          </p:txBody>
        </p:sp>
      </p:grpSp>
      <p:grpSp>
        <p:nvGrpSpPr>
          <p:cNvPr id="7" name="Group 6"/>
          <p:cNvGrpSpPr/>
          <p:nvPr/>
        </p:nvGrpSpPr>
        <p:grpSpPr>
          <a:xfrm>
            <a:off x="4440025" y="832371"/>
            <a:ext cx="2642856" cy="2269822"/>
            <a:chOff x="5075237" y="2625724"/>
            <a:chExt cx="2514600" cy="2302451"/>
          </a:xfrm>
        </p:grpSpPr>
        <p:pic>
          <p:nvPicPr>
            <p:cNvPr id="8" name="Picture 7"/>
            <p:cNvPicPr>
              <a:picLocks noChangeAspect="1"/>
            </p:cNvPicPr>
            <p:nvPr/>
          </p:nvPicPr>
          <p:blipFill>
            <a:blip r:embed="rId5"/>
            <a:stretch>
              <a:fillRect/>
            </a:stretch>
          </p:blipFill>
          <p:spPr>
            <a:xfrm>
              <a:off x="5075237" y="2625724"/>
              <a:ext cx="2514600" cy="1400175"/>
            </a:xfrm>
            <a:prstGeom prst="rect">
              <a:avLst/>
            </a:prstGeom>
          </p:spPr>
        </p:pic>
        <p:sp>
          <p:nvSpPr>
            <p:cNvPr id="9" name="TextBox 8"/>
            <p:cNvSpPr txBox="1"/>
            <p:nvPr/>
          </p:nvSpPr>
          <p:spPr>
            <a:xfrm>
              <a:off x="5463146" y="4235089"/>
              <a:ext cx="1707383" cy="693086"/>
            </a:xfrm>
            <a:prstGeom prst="rect">
              <a:avLst/>
            </a:prstGeom>
            <a:noFill/>
          </p:spPr>
          <p:txBody>
            <a:bodyPr wrap="none" lIns="182880" tIns="146304" rIns="182880" bIns="146304" rtlCol="0">
              <a:spAutoFit/>
            </a:bodyPr>
            <a:lstStyle/>
            <a:p>
              <a:pPr algn="ctr">
                <a:lnSpc>
                  <a:spcPct val="90000"/>
                </a:lnSpc>
                <a:spcAft>
                  <a:spcPts val="600"/>
                </a:spcAft>
              </a:pPr>
              <a:r>
                <a:rPr lang="en-US" sz="2800" dirty="0" smtClean="0">
                  <a:solidFill>
                    <a:schemeClr val="bg1"/>
                  </a:solidFill>
                </a:rPr>
                <a:t>Organize</a:t>
              </a:r>
            </a:p>
          </p:txBody>
        </p:sp>
      </p:grpSp>
      <p:grpSp>
        <p:nvGrpSpPr>
          <p:cNvPr id="10" name="Group 9"/>
          <p:cNvGrpSpPr/>
          <p:nvPr/>
        </p:nvGrpSpPr>
        <p:grpSpPr>
          <a:xfrm>
            <a:off x="8216687" y="894284"/>
            <a:ext cx="2783007" cy="2232618"/>
            <a:chOff x="8961437" y="2687636"/>
            <a:chExt cx="2647950" cy="2264712"/>
          </a:xfrm>
        </p:grpSpPr>
        <p:pic>
          <p:nvPicPr>
            <p:cNvPr id="11" name="Picture 10"/>
            <p:cNvPicPr>
              <a:picLocks noChangeAspect="1"/>
            </p:cNvPicPr>
            <p:nvPr/>
          </p:nvPicPr>
          <p:blipFill>
            <a:blip r:embed="rId6"/>
            <a:stretch>
              <a:fillRect/>
            </a:stretch>
          </p:blipFill>
          <p:spPr>
            <a:xfrm>
              <a:off x="8961437" y="2687636"/>
              <a:ext cx="2647950" cy="1276350"/>
            </a:xfrm>
            <a:prstGeom prst="rect">
              <a:avLst/>
            </a:prstGeom>
          </p:spPr>
        </p:pic>
        <p:sp>
          <p:nvSpPr>
            <p:cNvPr id="12" name="TextBox 11"/>
            <p:cNvSpPr txBox="1"/>
            <p:nvPr/>
          </p:nvSpPr>
          <p:spPr>
            <a:xfrm>
              <a:off x="9550687" y="4259262"/>
              <a:ext cx="1469450" cy="693086"/>
            </a:xfrm>
            <a:prstGeom prst="rect">
              <a:avLst/>
            </a:prstGeom>
            <a:noFill/>
          </p:spPr>
          <p:txBody>
            <a:bodyPr wrap="none" lIns="182880" tIns="146304" rIns="182880" bIns="146304" rtlCol="0">
              <a:spAutoFit/>
            </a:bodyPr>
            <a:lstStyle/>
            <a:p>
              <a:pPr algn="ctr">
                <a:lnSpc>
                  <a:spcPct val="90000"/>
                </a:lnSpc>
                <a:spcAft>
                  <a:spcPts val="600"/>
                </a:spcAft>
              </a:pPr>
              <a:r>
                <a:rPr lang="en-US" sz="2800" dirty="0" smtClean="0">
                  <a:solidFill>
                    <a:schemeClr val="bg1"/>
                  </a:solidFill>
                </a:rPr>
                <a:t>Control</a:t>
              </a:r>
            </a:p>
          </p:txBody>
        </p:sp>
      </p:grpSp>
      <p:sp>
        <p:nvSpPr>
          <p:cNvPr id="13" name="Content Placeholder 2"/>
          <p:cNvSpPr txBox="1">
            <a:spLocks/>
          </p:cNvSpPr>
          <p:nvPr>
            <p:custDataLst>
              <p:tags r:id="rId1"/>
            </p:custDataLst>
          </p:nvPr>
        </p:nvSpPr>
        <p:spPr>
          <a:xfrm>
            <a:off x="1960076" y="3377266"/>
            <a:ext cx="8032325" cy="2719388"/>
          </a:xfrm>
          <a:prstGeom prst="rect">
            <a:avLst/>
          </a:prstGeom>
        </p:spPr>
        <p:txBody>
          <a:bodyPr/>
          <a:lst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r>
              <a:rPr lang="en-US" sz="2400" b="1" dirty="0" smtClean="0"/>
              <a:t>Deploy</a:t>
            </a:r>
            <a:r>
              <a:rPr lang="en-US" sz="2400" dirty="0" smtClean="0"/>
              <a:t> application lifecycle container with repeatable declarative model based template</a:t>
            </a:r>
            <a:br>
              <a:rPr lang="en-US" sz="2400" dirty="0" smtClean="0"/>
            </a:br>
            <a:endParaRPr lang="en-US" sz="2400" dirty="0" smtClean="0"/>
          </a:p>
          <a:p>
            <a:r>
              <a:rPr lang="en-US" sz="2400" b="1" dirty="0" smtClean="0"/>
              <a:t>Organize</a:t>
            </a:r>
            <a:r>
              <a:rPr lang="en-US" sz="2400" dirty="0" smtClean="0"/>
              <a:t> resources by environment, role, department and user responsibility</a:t>
            </a:r>
          </a:p>
          <a:p>
            <a:endParaRPr lang="en-US" sz="2400" dirty="0"/>
          </a:p>
          <a:p>
            <a:r>
              <a:rPr lang="en-US" sz="2400" b="1" dirty="0" smtClean="0"/>
              <a:t>Control</a:t>
            </a:r>
            <a:r>
              <a:rPr lang="en-US" sz="2400" dirty="0" smtClean="0"/>
              <a:t> and monitor resources through RBAC, centralized audit and resource lock</a:t>
            </a:r>
          </a:p>
          <a:p>
            <a:endParaRPr lang="en-US" sz="2400" dirty="0"/>
          </a:p>
        </p:txBody>
      </p:sp>
    </p:spTree>
    <p:extLst>
      <p:ext uri="{BB962C8B-B14F-4D97-AF65-F5344CB8AC3E}">
        <p14:creationId xmlns:p14="http://schemas.microsoft.com/office/powerpoint/2010/main" val="1548631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zh-CN" dirty="0"/>
              <a:t>Cloud Services</a:t>
            </a:r>
            <a:endParaRPr lang="en-US" dirty="0"/>
          </a:p>
        </p:txBody>
      </p:sp>
    </p:spTree>
    <p:extLst>
      <p:ext uri="{BB962C8B-B14F-4D97-AF65-F5344CB8AC3E}">
        <p14:creationId xmlns:p14="http://schemas.microsoft.com/office/powerpoint/2010/main" val="405934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body" sz="quarter" idx="12"/>
          </p:nvPr>
        </p:nvSpPr>
        <p:spPr>
          <a:xfrm>
            <a:off x="2721684" y="3595709"/>
            <a:ext cx="6748632" cy="950913"/>
          </a:xfrm>
        </p:spPr>
        <p:txBody>
          <a:bodyPr>
            <a:noAutofit/>
          </a:bodyPr>
          <a:lstStyle/>
          <a:p>
            <a:r>
              <a:rPr lang="en-US" dirty="0">
                <a:sym typeface="Wingdings" panose="05000000000000000000" pitchFamily="2" charset="2"/>
              </a:rPr>
              <a:t> </a:t>
            </a:r>
            <a:r>
              <a:rPr lang="en-US" altLang="zh-CN" dirty="0">
                <a:sym typeface="Wingdings" panose="05000000000000000000" pitchFamily="2" charset="2"/>
              </a:rPr>
              <a:t>Focus on your application</a:t>
            </a:r>
          </a:p>
          <a:p>
            <a:r>
              <a:rPr lang="en-US" dirty="0">
                <a:sym typeface="Wingdings" panose="05000000000000000000" pitchFamily="2" charset="2"/>
              </a:rPr>
              <a:t> Scalability, availability and reliability</a:t>
            </a:r>
            <a:endParaRPr lang="en-US" dirty="0"/>
          </a:p>
          <a:p>
            <a:r>
              <a:rPr lang="en-US" dirty="0">
                <a:sym typeface="Wingdings" panose="05000000000000000000" pitchFamily="2" charset="2"/>
              </a:rPr>
              <a:t> Monitoring and diagnostics</a:t>
            </a:r>
            <a:endParaRPr lang="en-US" dirty="0"/>
          </a:p>
          <a:p>
            <a:endParaRPr lang="en-US" dirty="0"/>
          </a:p>
        </p:txBody>
      </p:sp>
      <p:sp>
        <p:nvSpPr>
          <p:cNvPr id="5" name="Title 4"/>
          <p:cNvSpPr>
            <a:spLocks noGrp="1"/>
          </p:cNvSpPr>
          <p:nvPr>
            <p:ph type="title"/>
          </p:nvPr>
        </p:nvSpPr>
        <p:spPr/>
        <p:txBody>
          <a:bodyPr>
            <a:normAutofit/>
          </a:bodyPr>
          <a:lstStyle/>
          <a:p>
            <a:r>
              <a:rPr lang="en-US" altLang="zh-CN" dirty="0"/>
              <a:t>Cloud Services</a:t>
            </a:r>
            <a:endParaRPr lang="en-US" dirty="0"/>
          </a:p>
        </p:txBody>
      </p:sp>
    </p:spTree>
    <p:extLst>
      <p:ext uri="{BB962C8B-B14F-4D97-AF65-F5344CB8AC3E}">
        <p14:creationId xmlns:p14="http://schemas.microsoft.com/office/powerpoint/2010/main" val="2950530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2066"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1588" y="0"/>
                        <a:ext cx="158750" cy="158750"/>
                      </a:xfrm>
                      <a:prstGeom prst="rect">
                        <a:avLst/>
                      </a:prstGeom>
                    </p:spPr>
                  </p:pic>
                </p:oleObj>
              </mc:Fallback>
            </mc:AlternateContent>
          </a:graphicData>
        </a:graphic>
      </p:graphicFrame>
      <p:grpSp>
        <p:nvGrpSpPr>
          <p:cNvPr id="3" name="Group 2"/>
          <p:cNvGrpSpPr/>
          <p:nvPr/>
        </p:nvGrpSpPr>
        <p:grpSpPr>
          <a:xfrm>
            <a:off x="518160" y="2033126"/>
            <a:ext cx="11155680" cy="2999839"/>
            <a:chOff x="519248" y="2743415"/>
            <a:chExt cx="11155680" cy="2999839"/>
          </a:xfrm>
        </p:grpSpPr>
        <p:sp>
          <p:nvSpPr>
            <p:cNvPr id="5" name="Rectangle 4"/>
            <p:cNvSpPr/>
            <p:nvPr/>
          </p:nvSpPr>
          <p:spPr>
            <a:xfrm>
              <a:off x="2061704" y="2743415"/>
              <a:ext cx="8137133" cy="2999839"/>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2" name="Content Placeholder 2"/>
            <p:cNvSpPr txBox="1">
              <a:spLocks/>
            </p:cNvSpPr>
            <p:nvPr>
              <p:custDataLst>
                <p:tags r:id="rId3"/>
              </p:custDataLst>
            </p:nvPr>
          </p:nvSpPr>
          <p:spPr>
            <a:xfrm>
              <a:off x="519248" y="2743415"/>
              <a:ext cx="11155680" cy="615553"/>
            </a:xfrm>
            <a:prstGeom prst="rect">
              <a:avLst/>
            </a:prstGeom>
          </p:spPr>
          <p:txBody>
            <a:bodyPr vert="horz" wrap="square" lIns="0" tIns="0" rIns="0" bIns="0" rtlCol="0">
              <a:spAutoFit/>
            </a:bodyPr>
            <a:lstStyle>
              <a:lvl1pPr marL="0" indent="0" algn="l" defTabSz="914363" rtl="0" eaLnBrk="1" latinLnBrk="0" hangingPunct="1">
                <a:lnSpc>
                  <a:spcPct val="100000"/>
                </a:lnSpc>
                <a:spcBef>
                  <a:spcPts val="1200"/>
                </a:spcBef>
                <a:buSzPct val="80000"/>
                <a:buFontTx/>
                <a:buNone/>
                <a:defRPr sz="3200" kern="1200">
                  <a:ln>
                    <a:solidFill>
                      <a:schemeClr val="bg1">
                        <a:alpha val="0"/>
                      </a:schemeClr>
                    </a:solidFill>
                  </a:ln>
                  <a:gradFill>
                    <a:gsLst>
                      <a:gs pos="0">
                        <a:srgbClr val="595959"/>
                      </a:gs>
                      <a:gs pos="86000">
                        <a:srgbClr val="595959"/>
                      </a:gs>
                    </a:gsLst>
                    <a:lin ang="5400000" scaled="0"/>
                  </a:gradFill>
                  <a:latin typeface="+mn-lt"/>
                  <a:ea typeface="+mn-ea"/>
                  <a:cs typeface="+mn-cs"/>
                </a:defRPr>
              </a:lvl1pPr>
              <a:lvl2pPr marL="460375" indent="0" algn="l" defTabSz="914363" rtl="0" eaLnBrk="1" latinLnBrk="0" hangingPunct="1">
                <a:lnSpc>
                  <a:spcPct val="100000"/>
                </a:lnSpc>
                <a:spcBef>
                  <a:spcPts val="300"/>
                </a:spcBef>
                <a:buSzPct val="80000"/>
                <a:buFontTx/>
                <a:buNone/>
                <a:defRPr sz="2800" kern="1200">
                  <a:ln>
                    <a:solidFill>
                      <a:schemeClr val="bg1">
                        <a:alpha val="0"/>
                      </a:schemeClr>
                    </a:solidFill>
                  </a:ln>
                  <a:gradFill>
                    <a:gsLst>
                      <a:gs pos="0">
                        <a:srgbClr val="595959"/>
                      </a:gs>
                      <a:gs pos="86000">
                        <a:srgbClr val="595959"/>
                      </a:gs>
                    </a:gsLst>
                    <a:lin ang="5400000" scaled="0"/>
                  </a:gradFill>
                  <a:latin typeface="+mn-lt"/>
                  <a:ea typeface="+mn-ea"/>
                  <a:cs typeface="+mn-cs"/>
                </a:defRPr>
              </a:lvl2pPr>
              <a:lvl3pPr marL="914400" indent="0" algn="l" defTabSz="914363" rtl="0" eaLnBrk="1" latinLnBrk="0" hangingPunct="1">
                <a:lnSpc>
                  <a:spcPct val="100000"/>
                </a:lnSpc>
                <a:spcBef>
                  <a:spcPts val="300"/>
                </a:spcBef>
                <a:buSzPct val="80000"/>
                <a:buFontTx/>
                <a:buNone/>
                <a:defRPr sz="2400" kern="1200">
                  <a:ln>
                    <a:solidFill>
                      <a:schemeClr val="bg1">
                        <a:alpha val="0"/>
                      </a:schemeClr>
                    </a:solidFill>
                  </a:ln>
                  <a:gradFill>
                    <a:gsLst>
                      <a:gs pos="0">
                        <a:srgbClr val="595959"/>
                      </a:gs>
                      <a:gs pos="86000">
                        <a:srgbClr val="595959"/>
                      </a:gs>
                    </a:gsLst>
                    <a:lin ang="5400000" scaled="0"/>
                  </a:gradFill>
                  <a:latin typeface="+mn-lt"/>
                  <a:ea typeface="+mn-ea"/>
                  <a:cs typeface="+mn-cs"/>
                </a:defRPr>
              </a:lvl3pPr>
              <a:lvl4pPr marL="1370013" indent="0" algn="l" defTabSz="914363" rtl="0" eaLnBrk="1" latinLnBrk="0" hangingPunct="1">
                <a:lnSpc>
                  <a:spcPct val="100000"/>
                </a:lnSpc>
                <a:spcBef>
                  <a:spcPts val="300"/>
                </a:spcBef>
                <a:buSzPct val="80000"/>
                <a:buFontTx/>
                <a:buNone/>
                <a:defRPr sz="2000" kern="1200">
                  <a:ln>
                    <a:solidFill>
                      <a:schemeClr val="bg1">
                        <a:alpha val="0"/>
                      </a:schemeClr>
                    </a:solidFill>
                  </a:ln>
                  <a:gradFill>
                    <a:gsLst>
                      <a:gs pos="0">
                        <a:srgbClr val="595959"/>
                      </a:gs>
                      <a:gs pos="86000">
                        <a:srgbClr val="595959"/>
                      </a:gs>
                    </a:gsLst>
                    <a:lin ang="5400000" scaled="0"/>
                  </a:gradFill>
                  <a:latin typeface="+mn-lt"/>
                  <a:ea typeface="+mn-ea"/>
                  <a:cs typeface="+mn-cs"/>
                </a:defRPr>
              </a:lvl4pPr>
              <a:lvl5pPr marL="1836738" indent="0" algn="l" defTabSz="914363" rtl="0" eaLnBrk="1" latinLnBrk="0" hangingPunct="1">
                <a:lnSpc>
                  <a:spcPct val="100000"/>
                </a:lnSpc>
                <a:spcBef>
                  <a:spcPts val="300"/>
                </a:spcBef>
                <a:buSzPct val="80000"/>
                <a:buFontTx/>
                <a:buNone/>
                <a:defRPr sz="2000" kern="1200">
                  <a:ln>
                    <a:solidFill>
                      <a:schemeClr val="bg1">
                        <a:alpha val="0"/>
                      </a:schemeClr>
                    </a:solidFill>
                  </a:ln>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000" dirty="0">
                  <a:solidFill>
                    <a:schemeClr val="tx2">
                      <a:alpha val="99000"/>
                    </a:schemeClr>
                  </a:solidFill>
                  <a:latin typeface="Segoe UI Light" pitchFamily="34" charset="0"/>
                </a:rPr>
                <a:t>A container of related service roles</a:t>
              </a:r>
              <a:endParaRPr lang="en-US" dirty="0">
                <a:solidFill>
                  <a:schemeClr val="tx2">
                    <a:alpha val="99000"/>
                  </a:schemeClr>
                </a:solidFill>
                <a:latin typeface="Segoe UI Light" pitchFamily="34" charset="0"/>
              </a:endParaRPr>
            </a:p>
          </p:txBody>
        </p:sp>
        <p:pic>
          <p:nvPicPr>
            <p:cNvPr id="30" name="Picture 22"/>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3233434" y="3559672"/>
              <a:ext cx="1307743" cy="1102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24"/>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602370" y="3559671"/>
              <a:ext cx="1307743" cy="1099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24"/>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7971306" y="3559671"/>
              <a:ext cx="1307743" cy="1099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p:cNvSpPr/>
            <p:nvPr/>
          </p:nvSpPr>
          <p:spPr>
            <a:xfrm>
              <a:off x="8178229" y="3729519"/>
              <a:ext cx="729465" cy="58562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47"/>
            <p:cNvPicPr>
              <a:picLocks noChangeAspect="1"/>
            </p:cNvPicPr>
            <p:nvPr/>
          </p:nvPicPr>
          <p:blipFill rotWithShape="1">
            <a:blip r:embed="rId11">
              <a:extLst>
                <a:ext uri="{28A0092B-C50C-407E-A947-70E740481C1C}">
                  <a14:useLocalDpi xmlns:a14="http://schemas.microsoft.com/office/drawing/2010/main" val="0"/>
                </a:ext>
              </a:extLst>
            </a:blip>
            <a:srcRect l="21314" r="16415" b="20506"/>
            <a:stretch/>
          </p:blipFill>
          <p:spPr bwMode="auto">
            <a:xfrm>
              <a:off x="8178229" y="3583057"/>
              <a:ext cx="780836" cy="796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Content Placeholder 2"/>
            <p:cNvSpPr txBox="1">
              <a:spLocks/>
            </p:cNvSpPr>
            <p:nvPr>
              <p:custDataLst>
                <p:tags r:id="rId4"/>
              </p:custDataLst>
            </p:nvPr>
          </p:nvSpPr>
          <p:spPr>
            <a:xfrm>
              <a:off x="3233434" y="4682458"/>
              <a:ext cx="5961386" cy="430887"/>
            </a:xfrm>
            <a:prstGeom prst="rect">
              <a:avLst/>
            </a:prstGeom>
          </p:spPr>
          <p:txBody>
            <a:bodyPr vert="horz" wrap="square" lIns="0" tIns="0" rIns="0" bIns="0" rtlCol="0">
              <a:spAutoFit/>
            </a:bodyPr>
            <a:lstStyle>
              <a:lvl1pPr marL="0" indent="0" algn="l" defTabSz="914363" rtl="0" eaLnBrk="1" latinLnBrk="0" hangingPunct="1">
                <a:lnSpc>
                  <a:spcPct val="100000"/>
                </a:lnSpc>
                <a:spcBef>
                  <a:spcPts val="1200"/>
                </a:spcBef>
                <a:buSzPct val="80000"/>
                <a:buFontTx/>
                <a:buNone/>
                <a:defRPr sz="3200" kern="1200">
                  <a:ln>
                    <a:solidFill>
                      <a:schemeClr val="bg1">
                        <a:alpha val="0"/>
                      </a:schemeClr>
                    </a:solidFill>
                  </a:ln>
                  <a:gradFill>
                    <a:gsLst>
                      <a:gs pos="0">
                        <a:srgbClr val="595959"/>
                      </a:gs>
                      <a:gs pos="86000">
                        <a:srgbClr val="595959"/>
                      </a:gs>
                    </a:gsLst>
                    <a:lin ang="5400000" scaled="0"/>
                  </a:gradFill>
                  <a:latin typeface="+mn-lt"/>
                  <a:ea typeface="+mn-ea"/>
                  <a:cs typeface="+mn-cs"/>
                </a:defRPr>
              </a:lvl1pPr>
              <a:lvl2pPr marL="460375" indent="0" algn="l" defTabSz="914363" rtl="0" eaLnBrk="1" latinLnBrk="0" hangingPunct="1">
                <a:lnSpc>
                  <a:spcPct val="100000"/>
                </a:lnSpc>
                <a:spcBef>
                  <a:spcPts val="300"/>
                </a:spcBef>
                <a:buSzPct val="80000"/>
                <a:buFontTx/>
                <a:buNone/>
                <a:defRPr sz="2800" kern="1200">
                  <a:ln>
                    <a:solidFill>
                      <a:schemeClr val="bg1">
                        <a:alpha val="0"/>
                      </a:schemeClr>
                    </a:solidFill>
                  </a:ln>
                  <a:gradFill>
                    <a:gsLst>
                      <a:gs pos="0">
                        <a:srgbClr val="595959"/>
                      </a:gs>
                      <a:gs pos="86000">
                        <a:srgbClr val="595959"/>
                      </a:gs>
                    </a:gsLst>
                    <a:lin ang="5400000" scaled="0"/>
                  </a:gradFill>
                  <a:latin typeface="+mn-lt"/>
                  <a:ea typeface="+mn-ea"/>
                  <a:cs typeface="+mn-cs"/>
                </a:defRPr>
              </a:lvl2pPr>
              <a:lvl3pPr marL="914400" indent="0" algn="l" defTabSz="914363" rtl="0" eaLnBrk="1" latinLnBrk="0" hangingPunct="1">
                <a:lnSpc>
                  <a:spcPct val="100000"/>
                </a:lnSpc>
                <a:spcBef>
                  <a:spcPts val="300"/>
                </a:spcBef>
                <a:buSzPct val="80000"/>
                <a:buFontTx/>
                <a:buNone/>
                <a:defRPr sz="2400" kern="1200">
                  <a:ln>
                    <a:solidFill>
                      <a:schemeClr val="bg1">
                        <a:alpha val="0"/>
                      </a:schemeClr>
                    </a:solidFill>
                  </a:ln>
                  <a:gradFill>
                    <a:gsLst>
                      <a:gs pos="0">
                        <a:srgbClr val="595959"/>
                      </a:gs>
                      <a:gs pos="86000">
                        <a:srgbClr val="595959"/>
                      </a:gs>
                    </a:gsLst>
                    <a:lin ang="5400000" scaled="0"/>
                  </a:gradFill>
                  <a:latin typeface="+mn-lt"/>
                  <a:ea typeface="+mn-ea"/>
                  <a:cs typeface="+mn-cs"/>
                </a:defRPr>
              </a:lvl3pPr>
              <a:lvl4pPr marL="1370013" indent="0" algn="l" defTabSz="914363" rtl="0" eaLnBrk="1" latinLnBrk="0" hangingPunct="1">
                <a:lnSpc>
                  <a:spcPct val="100000"/>
                </a:lnSpc>
                <a:spcBef>
                  <a:spcPts val="300"/>
                </a:spcBef>
                <a:buSzPct val="80000"/>
                <a:buFontTx/>
                <a:buNone/>
                <a:defRPr sz="2000" kern="1200">
                  <a:ln>
                    <a:solidFill>
                      <a:schemeClr val="bg1">
                        <a:alpha val="0"/>
                      </a:schemeClr>
                    </a:solidFill>
                  </a:ln>
                  <a:gradFill>
                    <a:gsLst>
                      <a:gs pos="0">
                        <a:srgbClr val="595959"/>
                      </a:gs>
                      <a:gs pos="86000">
                        <a:srgbClr val="595959"/>
                      </a:gs>
                    </a:gsLst>
                    <a:lin ang="5400000" scaled="0"/>
                  </a:gradFill>
                  <a:latin typeface="+mn-lt"/>
                  <a:ea typeface="+mn-ea"/>
                  <a:cs typeface="+mn-cs"/>
                </a:defRPr>
              </a:lvl4pPr>
              <a:lvl5pPr marL="1836738" indent="0" algn="l" defTabSz="914363" rtl="0" eaLnBrk="1" latinLnBrk="0" hangingPunct="1">
                <a:lnSpc>
                  <a:spcPct val="100000"/>
                </a:lnSpc>
                <a:spcBef>
                  <a:spcPts val="300"/>
                </a:spcBef>
                <a:buSzPct val="80000"/>
                <a:buFontTx/>
                <a:buNone/>
                <a:defRPr sz="2000" kern="1200">
                  <a:ln>
                    <a:solidFill>
                      <a:schemeClr val="bg1">
                        <a:alpha val="0"/>
                      </a:schemeClr>
                    </a:solidFill>
                  </a:ln>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sz="2800" dirty="0" smtClean="0">
                  <a:solidFill>
                    <a:schemeClr val="tx2">
                      <a:alpha val="99000"/>
                    </a:schemeClr>
                  </a:solidFill>
                  <a:latin typeface="Segoe UI Light" pitchFamily="34" charset="0"/>
                </a:rPr>
                <a:t>Web Roles      Worker Roles          VMs</a:t>
              </a:r>
              <a:endParaRPr lang="en-US" sz="2000" dirty="0">
                <a:solidFill>
                  <a:schemeClr val="tx2">
                    <a:alpha val="99000"/>
                  </a:schemeClr>
                </a:solidFill>
                <a:latin typeface="Segoe UI Light" pitchFamily="34" charset="0"/>
              </a:endParaRPr>
            </a:p>
          </p:txBody>
        </p:sp>
      </p:grpSp>
      <p:sp>
        <p:nvSpPr>
          <p:cNvPr id="9" name="Title 8"/>
          <p:cNvSpPr>
            <a:spLocks noGrp="1"/>
          </p:cNvSpPr>
          <p:nvPr>
            <p:ph type="title"/>
          </p:nvPr>
        </p:nvSpPr>
        <p:spPr>
          <a:prstGeom prst="rect">
            <a:avLst/>
          </a:prstGeom>
        </p:spPr>
        <p:txBody>
          <a:bodyPr>
            <a:normAutofit/>
          </a:bodyPr>
          <a:lstStyle/>
          <a:p>
            <a:r>
              <a:rPr lang="en-US" dirty="0" smtClean="0"/>
              <a:t>What is a Cloud Service?</a:t>
            </a:r>
            <a:endParaRPr lang="en-US" dirty="0"/>
          </a:p>
        </p:txBody>
      </p:sp>
    </p:spTree>
    <p:extLst>
      <p:ext uri="{BB962C8B-B14F-4D97-AF65-F5344CB8AC3E}">
        <p14:creationId xmlns:p14="http://schemas.microsoft.com/office/powerpoint/2010/main" val="419821167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3600" dirty="0"/>
              <a:t>How do </a:t>
            </a:r>
            <a:r>
              <a:rPr lang="en-US" altLang="zh-CN" sz="3600" dirty="0"/>
              <a:t>roles communicate?</a:t>
            </a:r>
            <a:endParaRPr lang="en-US" sz="3600" dirty="0"/>
          </a:p>
        </p:txBody>
      </p:sp>
      <p:sp>
        <p:nvSpPr>
          <p:cNvPr id="3" name="Content Placeholder 2"/>
          <p:cNvSpPr>
            <a:spLocks noGrp="1"/>
          </p:cNvSpPr>
          <p:nvPr>
            <p:ph sz="quarter" idx="10"/>
          </p:nvPr>
        </p:nvSpPr>
        <p:spPr/>
        <p:txBody>
          <a:bodyPr>
            <a:noAutofit/>
          </a:bodyPr>
          <a:lstStyle/>
          <a:p>
            <a:r>
              <a:rPr lang="en-US" sz="2800" dirty="0" smtClean="0"/>
              <a:t>Public endpoints</a:t>
            </a:r>
          </a:p>
          <a:p>
            <a:pPr marL="457200" lvl="1" indent="0">
              <a:buNone/>
            </a:pPr>
            <a:r>
              <a:rPr lang="en-US" sz="2000" dirty="0" smtClean="0"/>
              <a:t>Publicly accessible, load balanced</a:t>
            </a:r>
          </a:p>
          <a:p>
            <a:pPr marL="457200" lvl="1" indent="0">
              <a:buNone/>
            </a:pPr>
            <a:endParaRPr lang="en-US" sz="2000" dirty="0" smtClean="0"/>
          </a:p>
          <a:p>
            <a:r>
              <a:rPr lang="en-US" sz="2800" dirty="0" smtClean="0"/>
              <a:t>Internal endpoints</a:t>
            </a:r>
          </a:p>
          <a:p>
            <a:pPr marL="457200" lvl="1" indent="0">
              <a:buNone/>
            </a:pPr>
            <a:r>
              <a:rPr lang="en-US" sz="2000" dirty="0" smtClean="0"/>
              <a:t>Private to cloud service, not load balanced</a:t>
            </a:r>
          </a:p>
          <a:p>
            <a:pPr marL="457200" lvl="1" indent="0">
              <a:buNone/>
            </a:pPr>
            <a:endParaRPr lang="en-US" sz="2000" dirty="0" smtClean="0"/>
          </a:p>
          <a:p>
            <a:r>
              <a:rPr lang="en-US" sz="2800" dirty="0" smtClean="0"/>
              <a:t>Instance Input endpoints</a:t>
            </a:r>
          </a:p>
          <a:p>
            <a:pPr marL="457200" lvl="1" indent="0">
              <a:buNone/>
            </a:pPr>
            <a:r>
              <a:rPr lang="en-US" sz="2000" dirty="0" smtClean="0"/>
              <a:t>Address individual instance</a:t>
            </a:r>
          </a:p>
        </p:txBody>
      </p:sp>
      <p:sp>
        <p:nvSpPr>
          <p:cNvPr id="4" name="Slide Number Placeholder 3"/>
          <p:cNvSpPr>
            <a:spLocks noGrp="1"/>
          </p:cNvSpPr>
          <p:nvPr>
            <p:ph type="sldNum" sz="quarter" idx="4294967295"/>
          </p:nvPr>
        </p:nvSpPr>
        <p:spPr>
          <a:xfrm>
            <a:off x="9448800" y="6256338"/>
            <a:ext cx="2743200" cy="365125"/>
          </a:xfrm>
          <a:prstGeom prst="rect">
            <a:avLst/>
          </a:prstGeom>
        </p:spPr>
        <p:txBody>
          <a:bodyPr/>
          <a:lstStyle/>
          <a:p>
            <a:fld id="{0A164282-434E-41D4-9582-783D542A7B68}" type="slidenum">
              <a:rPr lang="en-US" smtClean="0"/>
              <a:pPr/>
              <a:t>15</a:t>
            </a:fld>
            <a:endParaRPr lang="en-US"/>
          </a:p>
        </p:txBody>
      </p:sp>
      <p:sp>
        <p:nvSpPr>
          <p:cNvPr id="8" name="TextBox 7"/>
          <p:cNvSpPr txBox="1"/>
          <p:nvPr/>
        </p:nvSpPr>
        <p:spPr>
          <a:xfrm>
            <a:off x="598120" y="6256216"/>
            <a:ext cx="1792863" cy="369332"/>
          </a:xfrm>
          <a:prstGeom prst="rect">
            <a:avLst/>
          </a:prstGeom>
          <a:noFill/>
        </p:spPr>
        <p:txBody>
          <a:bodyPr wrap="none" rtlCol="0">
            <a:spAutoFit/>
          </a:bodyPr>
          <a:lstStyle/>
          <a:p>
            <a:r>
              <a:rPr lang="en-US" dirty="0" smtClean="0">
                <a:solidFill>
                  <a:schemeClr val="bg1"/>
                </a:solidFill>
              </a:rPr>
              <a:t>Microsoft Azure</a:t>
            </a:r>
            <a:endParaRPr lang="en-US" dirty="0">
              <a:solidFill>
                <a:schemeClr val="bg1"/>
              </a:solidFill>
            </a:endParaRPr>
          </a:p>
        </p:txBody>
      </p:sp>
    </p:spTree>
    <p:extLst>
      <p:ext uri="{BB962C8B-B14F-4D97-AF65-F5344CB8AC3E}">
        <p14:creationId xmlns:p14="http://schemas.microsoft.com/office/powerpoint/2010/main" val="364332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ounded Rectangle 29"/>
          <p:cNvSpPr/>
          <p:nvPr/>
        </p:nvSpPr>
        <p:spPr bwMode="auto">
          <a:xfrm>
            <a:off x="785295" y="1803049"/>
            <a:ext cx="3187816" cy="2887666"/>
          </a:xfrm>
          <a:prstGeom prst="round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solidFill>
                <a:schemeClr val="tx1"/>
              </a:solidFill>
              <a:ea typeface="Segoe UI" pitchFamily="34" charset="0"/>
              <a:cs typeface="Segoe UI" pitchFamily="34" charset="0"/>
            </a:endParaRPr>
          </a:p>
        </p:txBody>
      </p:sp>
      <p:sp>
        <p:nvSpPr>
          <p:cNvPr id="19" name="Rounded Rectangle 18"/>
          <p:cNvSpPr/>
          <p:nvPr/>
        </p:nvSpPr>
        <p:spPr bwMode="auto">
          <a:xfrm>
            <a:off x="8241189" y="886731"/>
            <a:ext cx="3135772" cy="5065059"/>
          </a:xfrm>
          <a:prstGeom prst="roundRect">
            <a:avLst/>
          </a:prstGeom>
          <a:solidFill>
            <a:schemeClr val="bg1"/>
          </a:solidFill>
          <a:ln w="5715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24" name="Picture 2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5828" y="1956243"/>
            <a:ext cx="715487" cy="780290"/>
          </a:xfrm>
          <a:prstGeom prst="rect">
            <a:avLst/>
          </a:prstGeom>
          <a:solidFill>
            <a:schemeClr val="bg1"/>
          </a:solidFill>
        </p:spPr>
      </p:pic>
      <p:sp>
        <p:nvSpPr>
          <p:cNvPr id="31" name="TextBox 30"/>
          <p:cNvSpPr txBox="1"/>
          <p:nvPr/>
        </p:nvSpPr>
        <p:spPr>
          <a:xfrm>
            <a:off x="1991077" y="2065776"/>
            <a:ext cx="1373916" cy="544765"/>
          </a:xfrm>
          <a:prstGeom prst="rect">
            <a:avLst/>
          </a:prstGeom>
          <a:noFill/>
        </p:spPr>
        <p:txBody>
          <a:bodyPr wrap="square" lIns="182880" tIns="146304" rIns="182880" bIns="146304" rtlCol="0">
            <a:spAutoFit/>
          </a:bodyPr>
          <a:lstStyle/>
          <a:p>
            <a:pPr>
              <a:lnSpc>
                <a:spcPct val="90000"/>
              </a:lnSpc>
              <a:spcAft>
                <a:spcPts val="600"/>
              </a:spcAft>
            </a:pPr>
            <a:r>
              <a:rPr lang="en-US" b="1" dirty="0" smtClean="0">
                <a:gradFill>
                  <a:gsLst>
                    <a:gs pos="2917">
                      <a:schemeClr val="tx1"/>
                    </a:gs>
                    <a:gs pos="30000">
                      <a:schemeClr val="tx1"/>
                    </a:gs>
                  </a:gsLst>
                  <a:lin ang="5400000" scaled="0"/>
                </a:gradFill>
              </a:rPr>
              <a:t>Endpoint</a:t>
            </a:r>
          </a:p>
        </p:txBody>
      </p:sp>
      <p:sp>
        <p:nvSpPr>
          <p:cNvPr id="36" name="TextBox 35"/>
          <p:cNvSpPr txBox="1"/>
          <p:nvPr/>
        </p:nvSpPr>
        <p:spPr>
          <a:xfrm>
            <a:off x="2020997" y="2509776"/>
            <a:ext cx="1762484" cy="1997700"/>
          </a:xfrm>
          <a:prstGeom prst="rect">
            <a:avLst/>
          </a:prstGeom>
          <a:noFill/>
        </p:spPr>
        <p:txBody>
          <a:bodyPr wrap="square" lIns="182880" tIns="146304" rIns="182880" bIns="146304" rtlCol="0">
            <a:spAutoFit/>
          </a:bodyPr>
          <a:lstStyle/>
          <a:p>
            <a:pPr>
              <a:lnSpc>
                <a:spcPct val="90000"/>
              </a:lnSpc>
              <a:spcAft>
                <a:spcPts val="600"/>
              </a:spcAft>
            </a:pPr>
            <a:r>
              <a:rPr lang="en-US" sz="2000" dirty="0" smtClean="0">
                <a:gradFill>
                  <a:gsLst>
                    <a:gs pos="2917">
                      <a:schemeClr val="tx1"/>
                    </a:gs>
                    <a:gs pos="30000">
                      <a:schemeClr val="tx1"/>
                    </a:gs>
                  </a:gsLst>
                  <a:lin ang="5400000" scaled="0"/>
                </a:gradFill>
              </a:rPr>
              <a:t>Name</a:t>
            </a:r>
          </a:p>
          <a:p>
            <a:pPr>
              <a:lnSpc>
                <a:spcPct val="90000"/>
              </a:lnSpc>
              <a:spcAft>
                <a:spcPts val="600"/>
              </a:spcAft>
            </a:pPr>
            <a:r>
              <a:rPr lang="en-US" sz="2000" dirty="0" smtClean="0">
                <a:gradFill>
                  <a:gsLst>
                    <a:gs pos="2917">
                      <a:schemeClr val="tx1"/>
                    </a:gs>
                    <a:gs pos="30000">
                      <a:schemeClr val="tx1"/>
                    </a:gs>
                  </a:gsLst>
                  <a:lin ang="5400000" scaled="0"/>
                </a:gradFill>
              </a:rPr>
              <a:t>Internal Port</a:t>
            </a:r>
          </a:p>
          <a:p>
            <a:pPr>
              <a:lnSpc>
                <a:spcPct val="90000"/>
              </a:lnSpc>
              <a:spcAft>
                <a:spcPts val="600"/>
              </a:spcAft>
            </a:pPr>
            <a:r>
              <a:rPr lang="en-US" sz="2000" dirty="0" smtClean="0">
                <a:gradFill>
                  <a:gsLst>
                    <a:gs pos="2917">
                      <a:schemeClr val="tx1"/>
                    </a:gs>
                    <a:gs pos="30000">
                      <a:schemeClr val="tx1"/>
                    </a:gs>
                  </a:gsLst>
                  <a:lin ang="5400000" scaled="0"/>
                </a:gradFill>
              </a:rPr>
              <a:t>Public Port</a:t>
            </a:r>
          </a:p>
          <a:p>
            <a:pPr>
              <a:lnSpc>
                <a:spcPct val="90000"/>
              </a:lnSpc>
              <a:spcAft>
                <a:spcPts val="600"/>
              </a:spcAft>
            </a:pPr>
            <a:r>
              <a:rPr lang="en-US" sz="2000" dirty="0" smtClean="0">
                <a:gradFill>
                  <a:gsLst>
                    <a:gs pos="2917">
                      <a:schemeClr val="tx1"/>
                    </a:gs>
                    <a:gs pos="30000">
                      <a:schemeClr val="tx1"/>
                    </a:gs>
                  </a:gsLst>
                  <a:lin ang="5400000" scaled="0"/>
                </a:gradFill>
              </a:rPr>
              <a:t>Protocol</a:t>
            </a:r>
          </a:p>
          <a:p>
            <a:pPr>
              <a:lnSpc>
                <a:spcPct val="90000"/>
              </a:lnSpc>
              <a:spcAft>
                <a:spcPts val="600"/>
              </a:spcAft>
            </a:pPr>
            <a:r>
              <a:rPr lang="en-US" sz="2000" dirty="0" smtClean="0">
                <a:gradFill>
                  <a:gsLst>
                    <a:gs pos="2917">
                      <a:schemeClr val="tx1"/>
                    </a:gs>
                    <a:gs pos="30000">
                      <a:schemeClr val="tx1"/>
                    </a:gs>
                  </a:gsLst>
                  <a:lin ang="5400000" scaled="0"/>
                </a:gradFill>
              </a:rPr>
              <a:t>IP</a:t>
            </a:r>
          </a:p>
        </p:txBody>
      </p:sp>
      <p:grpSp>
        <p:nvGrpSpPr>
          <p:cNvPr id="34" name="Group 33"/>
          <p:cNvGrpSpPr/>
          <p:nvPr/>
        </p:nvGrpSpPr>
        <p:grpSpPr>
          <a:xfrm rot="16200000">
            <a:off x="6301972" y="2994116"/>
            <a:ext cx="941456" cy="493702"/>
            <a:chOff x="5610389" y="1146273"/>
            <a:chExt cx="941456" cy="493702"/>
          </a:xfrm>
        </p:grpSpPr>
        <p:sp>
          <p:nvSpPr>
            <p:cNvPr id="48" name="Trapezoid 47"/>
            <p:cNvSpPr/>
            <p:nvPr/>
          </p:nvSpPr>
          <p:spPr>
            <a:xfrm>
              <a:off x="5610389" y="1146273"/>
              <a:ext cx="941456" cy="493702"/>
            </a:xfrm>
            <a:prstGeom prst="trapezoi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prstClr val="white"/>
                </a:solidFill>
              </a:endParaRPr>
            </a:p>
          </p:txBody>
        </p:sp>
        <p:pic>
          <p:nvPicPr>
            <p:cNvPr id="47" name="Picture 46"/>
            <p:cNvPicPr>
              <a:picLocks noChangeAspect="1"/>
            </p:cNvPicPr>
            <p:nvPr/>
          </p:nvPicPr>
          <p:blipFill>
            <a:blip r:embed="rId3">
              <a:duotone>
                <a:prstClr val="black"/>
                <a:srgbClr val="1D4380">
                  <a:tint val="45000"/>
                  <a:satMod val="400000"/>
                </a:srgbClr>
              </a:duotone>
            </a:blip>
            <a:stretch>
              <a:fillRect/>
            </a:stretch>
          </p:blipFill>
          <p:spPr>
            <a:xfrm>
              <a:off x="5934633" y="1164203"/>
              <a:ext cx="331662" cy="439325"/>
            </a:xfrm>
            <a:prstGeom prst="rect">
              <a:avLst/>
            </a:prstGeom>
          </p:spPr>
        </p:pic>
      </p:grpSp>
      <p:sp>
        <p:nvSpPr>
          <p:cNvPr id="50" name="TextBox 4"/>
          <p:cNvSpPr txBox="1"/>
          <p:nvPr/>
        </p:nvSpPr>
        <p:spPr>
          <a:xfrm>
            <a:off x="5958435" y="3844308"/>
            <a:ext cx="1601912"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smtClean="0">
                <a:solidFill>
                  <a:prstClr val="white"/>
                </a:solidFill>
              </a:rPr>
              <a:t>Load </a:t>
            </a:r>
            <a:r>
              <a:rPr lang="en-US" dirty="0">
                <a:solidFill>
                  <a:prstClr val="white"/>
                </a:solidFill>
              </a:rPr>
              <a:t>Balancer</a:t>
            </a:r>
          </a:p>
        </p:txBody>
      </p:sp>
      <p:grpSp>
        <p:nvGrpSpPr>
          <p:cNvPr id="53" name="Group 52"/>
          <p:cNvGrpSpPr/>
          <p:nvPr/>
        </p:nvGrpSpPr>
        <p:grpSpPr>
          <a:xfrm>
            <a:off x="8880839" y="1244637"/>
            <a:ext cx="1804471" cy="1024181"/>
            <a:chOff x="8352593" y="1130185"/>
            <a:chExt cx="1804471" cy="1024181"/>
          </a:xfrm>
        </p:grpSpPr>
        <p:pic>
          <p:nvPicPr>
            <p:cNvPr id="27" name="Picture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32883" y="1130185"/>
              <a:ext cx="1024181" cy="1024181"/>
            </a:xfrm>
            <a:prstGeom prst="rect">
              <a:avLst/>
            </a:prstGeom>
          </p:spPr>
        </p:pic>
        <p:pic>
          <p:nvPicPr>
            <p:cNvPr id="54" name="Picture 5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52593" y="1266583"/>
              <a:ext cx="780290" cy="780290"/>
            </a:xfrm>
            <a:prstGeom prst="rect">
              <a:avLst/>
            </a:prstGeom>
            <a:solidFill>
              <a:schemeClr val="bg1"/>
            </a:solidFill>
          </p:spPr>
        </p:pic>
      </p:grpSp>
      <p:sp>
        <p:nvSpPr>
          <p:cNvPr id="59" name="TextBox 58"/>
          <p:cNvSpPr txBox="1"/>
          <p:nvPr/>
        </p:nvSpPr>
        <p:spPr>
          <a:xfrm>
            <a:off x="5081846" y="3129842"/>
            <a:ext cx="1217321" cy="760208"/>
          </a:xfrm>
          <a:prstGeom prst="rect">
            <a:avLst/>
          </a:prstGeom>
          <a:noFill/>
        </p:spPr>
        <p:txBody>
          <a:bodyPr wrap="none" lIns="182880" tIns="146304" rIns="182880" bIns="146304" rtlCol="0">
            <a:spAutoFit/>
          </a:bodyPr>
          <a:lstStyle/>
          <a:p>
            <a:pPr>
              <a:lnSpc>
                <a:spcPct val="90000"/>
              </a:lnSpc>
              <a:spcAft>
                <a:spcPts val="600"/>
              </a:spcAft>
            </a:pPr>
            <a:r>
              <a:rPr lang="en-US" sz="1400" dirty="0" smtClean="0">
                <a:solidFill>
                  <a:schemeClr val="bg1"/>
                </a:solidFill>
              </a:rPr>
              <a:t>TCP</a:t>
            </a:r>
            <a:r>
              <a:rPr lang="en-US" sz="1400" dirty="0" smtClean="0">
                <a:solidFill>
                  <a:schemeClr val="bg1"/>
                </a:solidFill>
              </a:rPr>
              <a:t>:10011</a:t>
            </a:r>
            <a:endParaRPr lang="en-US" sz="1400" dirty="0" smtClean="0">
              <a:solidFill>
                <a:schemeClr val="bg1"/>
              </a:solidFill>
            </a:endParaRPr>
          </a:p>
          <a:p>
            <a:pPr>
              <a:lnSpc>
                <a:spcPct val="90000"/>
              </a:lnSpc>
              <a:spcAft>
                <a:spcPts val="600"/>
              </a:spcAft>
            </a:pPr>
            <a:r>
              <a:rPr lang="en-US" sz="1400" dirty="0" smtClean="0">
                <a:solidFill>
                  <a:schemeClr val="bg1"/>
                </a:solidFill>
              </a:rPr>
              <a:t>TCP:10012</a:t>
            </a:r>
            <a:endParaRPr lang="en-US" sz="1400" dirty="0" smtClean="0">
              <a:solidFill>
                <a:schemeClr val="bg1"/>
              </a:solidFill>
            </a:endParaRPr>
          </a:p>
        </p:txBody>
      </p:sp>
      <p:sp>
        <p:nvSpPr>
          <p:cNvPr id="35" name="TextBox 34"/>
          <p:cNvSpPr txBox="1"/>
          <p:nvPr/>
        </p:nvSpPr>
        <p:spPr>
          <a:xfrm>
            <a:off x="8753705" y="1845588"/>
            <a:ext cx="1186800" cy="760208"/>
          </a:xfrm>
          <a:prstGeom prst="rect">
            <a:avLst/>
          </a:prstGeom>
          <a:noFill/>
        </p:spPr>
        <p:txBody>
          <a:bodyPr wrap="none" lIns="182880" tIns="146304" rIns="182880" bIns="146304" rtlCol="0">
            <a:spAutoFit/>
          </a:bodyPr>
          <a:lstStyle/>
          <a:p>
            <a:pPr>
              <a:lnSpc>
                <a:spcPct val="90000"/>
              </a:lnSpc>
              <a:spcAft>
                <a:spcPts val="600"/>
              </a:spcAft>
            </a:pPr>
            <a:r>
              <a:rPr lang="en-US" sz="1400" dirty="0" smtClean="0"/>
              <a:t>HTTP</a:t>
            </a:r>
            <a:r>
              <a:rPr lang="en-US" sz="1400" dirty="0" smtClean="0"/>
              <a:t>:80</a:t>
            </a:r>
            <a:endParaRPr lang="en-US" sz="1400" dirty="0" smtClean="0"/>
          </a:p>
          <a:p>
            <a:pPr>
              <a:lnSpc>
                <a:spcPct val="90000"/>
              </a:lnSpc>
              <a:spcAft>
                <a:spcPts val="600"/>
              </a:spcAft>
            </a:pPr>
            <a:r>
              <a:rPr lang="en-US" sz="1400" dirty="0" smtClean="0"/>
              <a:t>TCP</a:t>
            </a:r>
            <a:r>
              <a:rPr lang="en-US" sz="1400" dirty="0" smtClean="0"/>
              <a:t>:10010</a:t>
            </a:r>
            <a:endParaRPr lang="en-US" sz="1400" dirty="0" smtClean="0"/>
          </a:p>
        </p:txBody>
      </p:sp>
      <p:cxnSp>
        <p:nvCxnSpPr>
          <p:cNvPr id="63" name="Straight Arrow Connector 62"/>
          <p:cNvCxnSpPr/>
          <p:nvPr/>
        </p:nvCxnSpPr>
        <p:spPr>
          <a:xfrm flipV="1">
            <a:off x="7175908" y="1865456"/>
            <a:ext cx="1650838" cy="1332392"/>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nvGrpSpPr>
          <p:cNvPr id="69" name="Group 68"/>
          <p:cNvGrpSpPr/>
          <p:nvPr/>
        </p:nvGrpSpPr>
        <p:grpSpPr>
          <a:xfrm>
            <a:off x="8972221" y="4265976"/>
            <a:ext cx="1804471" cy="1024181"/>
            <a:chOff x="8352593" y="1130185"/>
            <a:chExt cx="1804471" cy="1024181"/>
          </a:xfrm>
        </p:grpSpPr>
        <p:pic>
          <p:nvPicPr>
            <p:cNvPr id="70" name="Picture 6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32883" y="1130185"/>
              <a:ext cx="1024181" cy="1024181"/>
            </a:xfrm>
            <a:prstGeom prst="rect">
              <a:avLst/>
            </a:prstGeom>
          </p:spPr>
        </p:pic>
        <p:pic>
          <p:nvPicPr>
            <p:cNvPr id="71" name="Picture 7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52593" y="1266583"/>
              <a:ext cx="780290" cy="780290"/>
            </a:xfrm>
            <a:prstGeom prst="rect">
              <a:avLst/>
            </a:prstGeom>
            <a:solidFill>
              <a:schemeClr val="bg1"/>
            </a:solidFill>
          </p:spPr>
        </p:pic>
      </p:grpSp>
      <p:grpSp>
        <p:nvGrpSpPr>
          <p:cNvPr id="66" name="Group 65"/>
          <p:cNvGrpSpPr/>
          <p:nvPr/>
        </p:nvGrpSpPr>
        <p:grpSpPr>
          <a:xfrm>
            <a:off x="8880839" y="2685443"/>
            <a:ext cx="1804471" cy="1024181"/>
            <a:chOff x="8352593" y="1130185"/>
            <a:chExt cx="1804471" cy="1024181"/>
          </a:xfrm>
        </p:grpSpPr>
        <p:pic>
          <p:nvPicPr>
            <p:cNvPr id="67" name="Picture 6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32883" y="1130185"/>
              <a:ext cx="1024181" cy="1024181"/>
            </a:xfrm>
            <a:prstGeom prst="rect">
              <a:avLst/>
            </a:prstGeom>
          </p:spPr>
        </p:pic>
        <p:pic>
          <p:nvPicPr>
            <p:cNvPr id="68" name="Picture 6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52593" y="1266583"/>
              <a:ext cx="780290" cy="780290"/>
            </a:xfrm>
            <a:prstGeom prst="rect">
              <a:avLst/>
            </a:prstGeom>
            <a:solidFill>
              <a:schemeClr val="bg1"/>
            </a:solidFill>
          </p:spPr>
        </p:pic>
      </p:grpSp>
      <p:sp>
        <p:nvSpPr>
          <p:cNvPr id="61" name="TextBox 60"/>
          <p:cNvSpPr txBox="1"/>
          <p:nvPr/>
        </p:nvSpPr>
        <p:spPr>
          <a:xfrm>
            <a:off x="8686689" y="3253144"/>
            <a:ext cx="1186800" cy="760208"/>
          </a:xfrm>
          <a:prstGeom prst="rect">
            <a:avLst/>
          </a:prstGeom>
          <a:noFill/>
        </p:spPr>
        <p:txBody>
          <a:bodyPr wrap="none" lIns="182880" tIns="146304" rIns="182880" bIns="146304" rtlCol="0">
            <a:spAutoFit/>
          </a:bodyPr>
          <a:lstStyle/>
          <a:p>
            <a:pPr>
              <a:lnSpc>
                <a:spcPct val="90000"/>
              </a:lnSpc>
              <a:spcAft>
                <a:spcPts val="600"/>
              </a:spcAft>
            </a:pPr>
            <a:r>
              <a:rPr lang="en-US" sz="1400" dirty="0" smtClean="0"/>
              <a:t>HTTP</a:t>
            </a:r>
            <a:r>
              <a:rPr lang="en-US" sz="1400" dirty="0" smtClean="0"/>
              <a:t>:80</a:t>
            </a:r>
            <a:endParaRPr lang="en-US" sz="1400" dirty="0" smtClean="0"/>
          </a:p>
          <a:p>
            <a:pPr>
              <a:lnSpc>
                <a:spcPct val="90000"/>
              </a:lnSpc>
              <a:spcAft>
                <a:spcPts val="600"/>
              </a:spcAft>
            </a:pPr>
            <a:r>
              <a:rPr lang="en-US" sz="1400" dirty="0" smtClean="0"/>
              <a:t>TCP</a:t>
            </a:r>
            <a:r>
              <a:rPr lang="en-US" sz="1400" dirty="0" smtClean="0"/>
              <a:t>:10011</a:t>
            </a:r>
            <a:endParaRPr lang="en-US" sz="1400" dirty="0" smtClean="0"/>
          </a:p>
        </p:txBody>
      </p:sp>
      <p:sp>
        <p:nvSpPr>
          <p:cNvPr id="62" name="TextBox 61"/>
          <p:cNvSpPr txBox="1"/>
          <p:nvPr/>
        </p:nvSpPr>
        <p:spPr>
          <a:xfrm>
            <a:off x="8832542" y="4799048"/>
            <a:ext cx="1186800" cy="760208"/>
          </a:xfrm>
          <a:prstGeom prst="rect">
            <a:avLst/>
          </a:prstGeom>
          <a:noFill/>
        </p:spPr>
        <p:txBody>
          <a:bodyPr wrap="none" lIns="182880" tIns="146304" rIns="182880" bIns="146304" rtlCol="0">
            <a:spAutoFit/>
          </a:bodyPr>
          <a:lstStyle/>
          <a:p>
            <a:pPr>
              <a:lnSpc>
                <a:spcPct val="90000"/>
              </a:lnSpc>
              <a:spcAft>
                <a:spcPts val="600"/>
              </a:spcAft>
            </a:pPr>
            <a:r>
              <a:rPr lang="en-US" sz="1400" dirty="0" smtClean="0"/>
              <a:t>HTTP</a:t>
            </a:r>
            <a:r>
              <a:rPr lang="en-US" sz="1400" dirty="0" smtClean="0"/>
              <a:t>:80</a:t>
            </a:r>
            <a:endParaRPr lang="en-US" sz="1400" dirty="0" smtClean="0"/>
          </a:p>
          <a:p>
            <a:pPr>
              <a:lnSpc>
                <a:spcPct val="90000"/>
              </a:lnSpc>
              <a:spcAft>
                <a:spcPts val="600"/>
              </a:spcAft>
            </a:pPr>
            <a:r>
              <a:rPr lang="en-US" sz="1400" dirty="0" smtClean="0"/>
              <a:t>TCP</a:t>
            </a:r>
            <a:r>
              <a:rPr lang="en-US" sz="1400" dirty="0" smtClean="0"/>
              <a:t>:10012</a:t>
            </a:r>
            <a:endParaRPr lang="en-US" sz="1400" dirty="0" smtClean="0"/>
          </a:p>
        </p:txBody>
      </p:sp>
      <p:cxnSp>
        <p:nvCxnSpPr>
          <p:cNvPr id="75" name="Straight Arrow Connector 74"/>
          <p:cNvCxnSpPr/>
          <p:nvPr/>
        </p:nvCxnSpPr>
        <p:spPr>
          <a:xfrm>
            <a:off x="7176893" y="3197846"/>
            <a:ext cx="1709742" cy="1492869"/>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a:off x="7161379" y="3197846"/>
            <a:ext cx="1671163" cy="0"/>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p:nvPr/>
        </p:nvCxnSpPr>
        <p:spPr>
          <a:xfrm flipV="1">
            <a:off x="4889047" y="3221620"/>
            <a:ext cx="1451302" cy="25262"/>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83" name="TextBox 82"/>
          <p:cNvSpPr txBox="1"/>
          <p:nvPr/>
        </p:nvSpPr>
        <p:spPr>
          <a:xfrm>
            <a:off x="5072647" y="2577051"/>
            <a:ext cx="1186800" cy="760208"/>
          </a:xfrm>
          <a:prstGeom prst="rect">
            <a:avLst/>
          </a:prstGeom>
          <a:noFill/>
        </p:spPr>
        <p:txBody>
          <a:bodyPr wrap="none" lIns="182880" tIns="146304" rIns="182880" bIns="146304" rtlCol="0">
            <a:spAutoFit/>
          </a:bodyPr>
          <a:lstStyle/>
          <a:p>
            <a:pPr>
              <a:lnSpc>
                <a:spcPct val="90000"/>
              </a:lnSpc>
              <a:spcAft>
                <a:spcPts val="600"/>
              </a:spcAft>
            </a:pPr>
            <a:r>
              <a:rPr lang="en-US" sz="1400" dirty="0" smtClean="0">
                <a:solidFill>
                  <a:schemeClr val="bg1"/>
                </a:solidFill>
              </a:rPr>
              <a:t>HTTP</a:t>
            </a:r>
            <a:r>
              <a:rPr lang="en-US" sz="1400" dirty="0" smtClean="0">
                <a:solidFill>
                  <a:schemeClr val="bg1"/>
                </a:solidFill>
              </a:rPr>
              <a:t>:80</a:t>
            </a:r>
            <a:endParaRPr lang="en-US" sz="1400" dirty="0" smtClean="0">
              <a:solidFill>
                <a:schemeClr val="bg1"/>
              </a:solidFill>
            </a:endParaRPr>
          </a:p>
          <a:p>
            <a:pPr>
              <a:lnSpc>
                <a:spcPct val="90000"/>
              </a:lnSpc>
              <a:spcAft>
                <a:spcPts val="600"/>
              </a:spcAft>
            </a:pPr>
            <a:r>
              <a:rPr lang="en-US" sz="1400" dirty="0" smtClean="0">
                <a:solidFill>
                  <a:schemeClr val="bg1"/>
                </a:solidFill>
              </a:rPr>
              <a:t>TCP</a:t>
            </a:r>
            <a:r>
              <a:rPr lang="en-US" sz="1400" dirty="0" smtClean="0">
                <a:solidFill>
                  <a:schemeClr val="bg1"/>
                </a:solidFill>
              </a:rPr>
              <a:t>:10010</a:t>
            </a:r>
            <a:endParaRPr lang="en-US" sz="1400" dirty="0" smtClean="0">
              <a:solidFill>
                <a:schemeClr val="bg1"/>
              </a:solidFill>
            </a:endParaRPr>
          </a:p>
        </p:txBody>
      </p:sp>
      <p:grpSp>
        <p:nvGrpSpPr>
          <p:cNvPr id="32" name="Group 31"/>
          <p:cNvGrpSpPr/>
          <p:nvPr/>
        </p:nvGrpSpPr>
        <p:grpSpPr bwMode="black">
          <a:xfrm>
            <a:off x="7512887" y="308581"/>
            <a:ext cx="1286538" cy="1046869"/>
            <a:chOff x="5184775" y="225425"/>
            <a:chExt cx="1500188" cy="1220788"/>
          </a:xfrm>
          <a:solidFill>
            <a:srgbClr val="FFFFFF"/>
          </a:solidFill>
        </p:grpSpPr>
        <p:sp>
          <p:nvSpPr>
            <p:cNvPr id="33"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96740"/>
              <a:endParaRPr lang="en-US" sz="1900" dirty="0">
                <a:solidFill>
                  <a:srgbClr val="FFFFFF"/>
                </a:solidFill>
              </a:endParaRPr>
            </a:p>
          </p:txBody>
        </p:sp>
        <p:sp>
          <p:nvSpPr>
            <p:cNvPr id="37" name="Oval 87"/>
            <p:cNvSpPr>
              <a:spLocks noChangeArrowheads="1"/>
            </p:cNvSpPr>
            <p:nvPr/>
          </p:nvSpPr>
          <p:spPr bwMode="black">
            <a:xfrm>
              <a:off x="5630863" y="812800"/>
              <a:ext cx="203200" cy="2032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96740"/>
              <a:endParaRPr lang="en-US" sz="1900" dirty="0">
                <a:solidFill>
                  <a:srgbClr val="FFFFFF"/>
                </a:solidFill>
              </a:endParaRPr>
            </a:p>
          </p:txBody>
        </p:sp>
        <p:sp>
          <p:nvSpPr>
            <p:cNvPr id="38"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096740"/>
              <a:endParaRPr lang="en-US" sz="1900" dirty="0">
                <a:solidFill>
                  <a:srgbClr val="FFFFFF"/>
                </a:solidFill>
              </a:endParaRPr>
            </a:p>
          </p:txBody>
        </p:sp>
      </p:grpSp>
    </p:spTree>
    <p:extLst>
      <p:ext uri="{BB962C8B-B14F-4D97-AF65-F5344CB8AC3E}">
        <p14:creationId xmlns:p14="http://schemas.microsoft.com/office/powerpoint/2010/main" val="2783293059"/>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3090"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1588" y="0"/>
                        <a:ext cx="158750" cy="158750"/>
                      </a:xfrm>
                      <a:prstGeom prst="rect">
                        <a:avLst/>
                      </a:prstGeom>
                    </p:spPr>
                  </p:pic>
                </p:oleObj>
              </mc:Fallback>
            </mc:AlternateContent>
          </a:graphicData>
        </a:graphic>
      </p:graphicFrame>
      <p:sp>
        <p:nvSpPr>
          <p:cNvPr id="3" name="Content Placeholder 2"/>
          <p:cNvSpPr>
            <a:spLocks noGrp="1"/>
          </p:cNvSpPr>
          <p:nvPr>
            <p:ph sz="quarter" idx="10"/>
            <p:custDataLst>
              <p:tags r:id="rId3"/>
            </p:custDataLst>
          </p:nvPr>
        </p:nvSpPr>
        <p:spPr>
          <a:prstGeom prst="rect">
            <a:avLst/>
          </a:prstGeom>
        </p:spPr>
        <p:txBody>
          <a:bodyPr/>
          <a:lstStyle/>
          <a:p>
            <a:pPr marL="0" lvl="1"/>
            <a:endParaRPr lang="en-US" sz="2000" dirty="0">
              <a:solidFill>
                <a:schemeClr val="accent4">
                  <a:lumMod val="50000"/>
                  <a:alpha val="99000"/>
                </a:schemeClr>
              </a:solidFill>
            </a:endParaRPr>
          </a:p>
        </p:txBody>
      </p:sp>
      <p:sp>
        <p:nvSpPr>
          <p:cNvPr id="2" name="Text Placeholder 1"/>
          <p:cNvSpPr>
            <a:spLocks noGrp="1"/>
          </p:cNvSpPr>
          <p:nvPr>
            <p:ph type="body" sz="quarter" idx="11"/>
          </p:nvPr>
        </p:nvSpPr>
        <p:spPr/>
        <p:txBody>
          <a:bodyPr/>
          <a:lstStyle/>
          <a:p>
            <a:endParaRPr lang="en-US" dirty="0"/>
          </a:p>
        </p:txBody>
      </p:sp>
      <p:sp>
        <p:nvSpPr>
          <p:cNvPr id="4" name="Title 3"/>
          <p:cNvSpPr>
            <a:spLocks noGrp="1"/>
          </p:cNvSpPr>
          <p:nvPr>
            <p:ph type="title"/>
          </p:nvPr>
        </p:nvSpPr>
        <p:spPr>
          <a:prstGeom prst="rect">
            <a:avLst/>
          </a:prstGeom>
        </p:spPr>
        <p:txBody>
          <a:bodyPr>
            <a:normAutofit/>
          </a:bodyPr>
          <a:lstStyle/>
          <a:p>
            <a:r>
              <a:rPr lang="en-US" dirty="0" smtClean="0"/>
              <a:t>Worker Role</a:t>
            </a:r>
            <a:endParaRPr lang="en-US" dirty="0"/>
          </a:p>
        </p:txBody>
      </p:sp>
      <p:grpSp>
        <p:nvGrpSpPr>
          <p:cNvPr id="8" name="Group 7"/>
          <p:cNvGrpSpPr/>
          <p:nvPr/>
        </p:nvGrpSpPr>
        <p:grpSpPr bwMode="black">
          <a:xfrm>
            <a:off x="8307037" y="2503358"/>
            <a:ext cx="2731340" cy="2222065"/>
            <a:chOff x="5184775" y="225425"/>
            <a:chExt cx="1500188" cy="1220788"/>
          </a:xfrm>
          <a:solidFill>
            <a:srgbClr val="FFFFFF"/>
          </a:solidFill>
        </p:grpSpPr>
        <p:sp>
          <p:nvSpPr>
            <p:cNvPr id="11"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12" name="Oval 87"/>
            <p:cNvSpPr>
              <a:spLocks noChangeArrowheads="1"/>
            </p:cNvSpPr>
            <p:nvPr/>
          </p:nvSpPr>
          <p:spPr bwMode="black">
            <a:xfrm>
              <a:off x="5630863" y="812800"/>
              <a:ext cx="203200" cy="203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13"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3487141486"/>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6160"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1588" y="0"/>
                        <a:ext cx="158750" cy="158750"/>
                      </a:xfrm>
                      <a:prstGeom prst="rect">
                        <a:avLst/>
                      </a:prstGeom>
                    </p:spPr>
                  </p:pic>
                </p:oleObj>
              </mc:Fallback>
            </mc:AlternateContent>
          </a:graphicData>
        </a:graphic>
      </p:graphicFrame>
      <p:sp>
        <p:nvSpPr>
          <p:cNvPr id="3" name="Content Placeholder 2"/>
          <p:cNvSpPr>
            <a:spLocks noGrp="1"/>
          </p:cNvSpPr>
          <p:nvPr>
            <p:ph sz="quarter" idx="10"/>
            <p:custDataLst>
              <p:tags r:id="rId3"/>
            </p:custDataLst>
          </p:nvPr>
        </p:nvSpPr>
        <p:spPr>
          <a:prstGeom prst="rect">
            <a:avLst/>
          </a:prstGeom>
        </p:spPr>
        <p:txBody>
          <a:bodyPr/>
          <a:lstStyle/>
          <a:p>
            <a:r>
              <a:rPr lang="en-US" dirty="0">
                <a:latin typeface="Segoe UI Light" pitchFamily="34" charset="0"/>
              </a:rPr>
              <a:t>All features of a worker role + IIS 7, 7.5 or IIS 8.0*</a:t>
            </a:r>
          </a:p>
          <a:p>
            <a:r>
              <a:rPr lang="en-US" dirty="0">
                <a:latin typeface="Segoe UI Light" pitchFamily="34" charset="0"/>
              </a:rPr>
              <a:t>ASP.NET 3.5 SP1, 4.0 or 4.5* – 64bit</a:t>
            </a:r>
          </a:p>
          <a:p>
            <a:r>
              <a:rPr lang="en-US" dirty="0">
                <a:latin typeface="Segoe UI Light" pitchFamily="34" charset="0"/>
              </a:rPr>
              <a:t>Hosts</a:t>
            </a:r>
          </a:p>
          <a:p>
            <a:pPr marL="435655" lvl="3"/>
            <a:r>
              <a:rPr lang="en-US" dirty="0"/>
              <a:t>Webforms or MVC</a:t>
            </a:r>
          </a:p>
          <a:p>
            <a:pPr marL="435655" lvl="3"/>
            <a:r>
              <a:rPr lang="en-US" dirty="0"/>
              <a:t>FastCGI applications (e.g. PHP)</a:t>
            </a:r>
          </a:p>
          <a:p>
            <a:pPr marL="435655" lvl="3"/>
            <a:r>
              <a:rPr lang="en-US" dirty="0"/>
              <a:t>Multiple Websites</a:t>
            </a:r>
          </a:p>
          <a:p>
            <a:r>
              <a:rPr lang="en-US" dirty="0">
                <a:latin typeface="Segoe UI Light" pitchFamily="34" charset="0"/>
              </a:rPr>
              <a:t>Http(s)</a:t>
            </a:r>
          </a:p>
          <a:p>
            <a:r>
              <a:rPr lang="en-US" dirty="0">
                <a:latin typeface="Segoe UI Light" pitchFamily="34" charset="0"/>
              </a:rPr>
              <a:t>Web/Worker Hybrid</a:t>
            </a:r>
          </a:p>
          <a:p>
            <a:pPr marL="435655" lvl="3"/>
            <a:r>
              <a:rPr lang="en-US" dirty="0"/>
              <a:t>Can optionally implement </a:t>
            </a:r>
            <a:r>
              <a:rPr lang="en-US" dirty="0" err="1"/>
              <a:t>RoleEntryPoint</a:t>
            </a:r>
            <a:r>
              <a:rPr lang="en-US" dirty="0"/>
              <a:t>                 </a:t>
            </a:r>
            <a:r>
              <a:rPr lang="en-US" dirty="0">
                <a:solidFill>
                  <a:schemeClr val="accent4">
                    <a:lumMod val="50000"/>
                    <a:alpha val="99000"/>
                  </a:schemeClr>
                </a:solidFill>
              </a:rPr>
              <a:t>		      </a:t>
            </a:r>
            <a:r>
              <a:rPr lang="en-US" sz="1800" dirty="0">
                <a:solidFill>
                  <a:schemeClr val="bg1">
                    <a:alpha val="99000"/>
                  </a:schemeClr>
                </a:solidFill>
              </a:rPr>
              <a:t>*with Windows Server 2012</a:t>
            </a:r>
            <a:endParaRPr lang="en-US" dirty="0">
              <a:solidFill>
                <a:schemeClr val="bg1">
                  <a:alpha val="99000"/>
                </a:schemeClr>
              </a:solidFill>
            </a:endParaRPr>
          </a:p>
          <a:p>
            <a:pPr marL="0" lvl="1"/>
            <a:endParaRPr lang="en-US" sz="2000" dirty="0">
              <a:solidFill>
                <a:schemeClr val="accent4">
                  <a:lumMod val="50000"/>
                  <a:alpha val="99000"/>
                </a:schemeClr>
              </a:solidFill>
            </a:endParaRPr>
          </a:p>
        </p:txBody>
      </p:sp>
      <p:sp>
        <p:nvSpPr>
          <p:cNvPr id="2" name="Text Placeholder 1"/>
          <p:cNvSpPr>
            <a:spLocks noGrp="1"/>
          </p:cNvSpPr>
          <p:nvPr>
            <p:ph type="body" sz="quarter" idx="11"/>
          </p:nvPr>
        </p:nvSpPr>
        <p:spPr/>
        <p:txBody>
          <a:bodyPr/>
          <a:lstStyle/>
          <a:p>
            <a:r>
              <a:rPr lang="en-US" dirty="0"/>
              <a:t>All features of a worker role + IIS 7, 7.5 or IIS 8.0*</a:t>
            </a:r>
          </a:p>
        </p:txBody>
      </p:sp>
      <p:sp>
        <p:nvSpPr>
          <p:cNvPr id="4" name="Title 3"/>
          <p:cNvSpPr>
            <a:spLocks noGrp="1"/>
          </p:cNvSpPr>
          <p:nvPr>
            <p:ph type="title"/>
          </p:nvPr>
        </p:nvSpPr>
        <p:spPr>
          <a:prstGeom prst="rect">
            <a:avLst/>
          </a:prstGeom>
        </p:spPr>
        <p:txBody>
          <a:bodyPr>
            <a:normAutofit/>
          </a:bodyPr>
          <a:lstStyle/>
          <a:p>
            <a:r>
              <a:rPr lang="en-US" dirty="0"/>
              <a:t>Web </a:t>
            </a:r>
            <a:r>
              <a:rPr lang="en-US" altLang="zh-CN" dirty="0"/>
              <a:t>Role</a:t>
            </a:r>
            <a:endParaRPr lang="en-US" dirty="0"/>
          </a:p>
        </p:txBody>
      </p:sp>
      <p:sp>
        <p:nvSpPr>
          <p:cNvPr id="10" name="Freeform 62"/>
          <p:cNvSpPr>
            <a:spLocks noEditPoints="1"/>
          </p:cNvSpPr>
          <p:nvPr/>
        </p:nvSpPr>
        <p:spPr bwMode="black">
          <a:xfrm>
            <a:off x="8411071" y="2593299"/>
            <a:ext cx="2294722" cy="2294126"/>
          </a:xfrm>
          <a:custGeom>
            <a:avLst/>
            <a:gdLst>
              <a:gd name="T0" fmla="*/ 189 w 189"/>
              <a:gd name="T1" fmla="*/ 94 h 189"/>
              <a:gd name="T2" fmla="*/ 0 w 189"/>
              <a:gd name="T3" fmla="*/ 94 h 189"/>
              <a:gd name="T4" fmla="*/ 129 w 189"/>
              <a:gd name="T5" fmla="*/ 172 h 189"/>
              <a:gd name="T6" fmla="*/ 124 w 189"/>
              <a:gd name="T7" fmla="*/ 123 h 189"/>
              <a:gd name="T8" fmla="*/ 123 w 189"/>
              <a:gd name="T9" fmla="*/ 84 h 189"/>
              <a:gd name="T10" fmla="*/ 140 w 189"/>
              <a:gd name="T11" fmla="*/ 85 h 189"/>
              <a:gd name="T12" fmla="*/ 152 w 189"/>
              <a:gd name="T13" fmla="*/ 89 h 189"/>
              <a:gd name="T14" fmla="*/ 158 w 189"/>
              <a:gd name="T15" fmla="*/ 84 h 189"/>
              <a:gd name="T16" fmla="*/ 152 w 189"/>
              <a:gd name="T17" fmla="*/ 82 h 189"/>
              <a:gd name="T18" fmla="*/ 146 w 189"/>
              <a:gd name="T19" fmla="*/ 78 h 189"/>
              <a:gd name="T20" fmla="*/ 139 w 189"/>
              <a:gd name="T21" fmla="*/ 74 h 189"/>
              <a:gd name="T22" fmla="*/ 128 w 189"/>
              <a:gd name="T23" fmla="*/ 80 h 189"/>
              <a:gd name="T24" fmla="*/ 121 w 189"/>
              <a:gd name="T25" fmla="*/ 72 h 189"/>
              <a:gd name="T26" fmla="*/ 132 w 189"/>
              <a:gd name="T27" fmla="*/ 59 h 189"/>
              <a:gd name="T28" fmla="*/ 140 w 189"/>
              <a:gd name="T29" fmla="*/ 57 h 189"/>
              <a:gd name="T30" fmla="*/ 149 w 189"/>
              <a:gd name="T31" fmla="*/ 52 h 189"/>
              <a:gd name="T32" fmla="*/ 148 w 189"/>
              <a:gd name="T33" fmla="*/ 44 h 189"/>
              <a:gd name="T34" fmla="*/ 144 w 189"/>
              <a:gd name="T35" fmla="*/ 46 h 189"/>
              <a:gd name="T36" fmla="*/ 138 w 189"/>
              <a:gd name="T37" fmla="*/ 48 h 189"/>
              <a:gd name="T38" fmla="*/ 147 w 189"/>
              <a:gd name="T39" fmla="*/ 28 h 189"/>
              <a:gd name="T40" fmla="*/ 108 w 189"/>
              <a:gd name="T41" fmla="*/ 11 h 189"/>
              <a:gd name="T42" fmla="*/ 90 w 189"/>
              <a:gd name="T43" fmla="*/ 43 h 189"/>
              <a:gd name="T44" fmla="*/ 78 w 189"/>
              <a:gd name="T45" fmla="*/ 21 h 189"/>
              <a:gd name="T46" fmla="*/ 69 w 189"/>
              <a:gd name="T47" fmla="*/ 13 h 189"/>
              <a:gd name="T48" fmla="*/ 60 w 189"/>
              <a:gd name="T49" fmla="*/ 23 h 189"/>
              <a:gd name="T50" fmla="*/ 72 w 189"/>
              <a:gd name="T51" fmla="*/ 43 h 189"/>
              <a:gd name="T52" fmla="*/ 59 w 189"/>
              <a:gd name="T53" fmla="*/ 31 h 189"/>
              <a:gd name="T54" fmla="*/ 44 w 189"/>
              <a:gd name="T55" fmla="*/ 49 h 189"/>
              <a:gd name="T56" fmla="*/ 57 w 189"/>
              <a:gd name="T57" fmla="*/ 47 h 189"/>
              <a:gd name="T58" fmla="*/ 73 w 189"/>
              <a:gd name="T59" fmla="*/ 70 h 189"/>
              <a:gd name="T60" fmla="*/ 47 w 189"/>
              <a:gd name="T61" fmla="*/ 100 h 189"/>
              <a:gd name="T62" fmla="*/ 31 w 189"/>
              <a:gd name="T63" fmla="*/ 97 h 189"/>
              <a:gd name="T64" fmla="*/ 40 w 189"/>
              <a:gd name="T65" fmla="*/ 103 h 189"/>
              <a:gd name="T66" fmla="*/ 42 w 189"/>
              <a:gd name="T67" fmla="*/ 116 h 189"/>
              <a:gd name="T68" fmla="*/ 81 w 189"/>
              <a:gd name="T69" fmla="*/ 132 h 189"/>
              <a:gd name="T70" fmla="*/ 67 w 189"/>
              <a:gd name="T71" fmla="*/ 175 h 189"/>
              <a:gd name="T72" fmla="*/ 129 w 189"/>
              <a:gd name="T73" fmla="*/ 172 h 189"/>
              <a:gd name="T74" fmla="*/ 172 w 189"/>
              <a:gd name="T75" fmla="*/ 115 h 189"/>
              <a:gd name="T76" fmla="*/ 172 w 189"/>
              <a:gd name="T77" fmla="*/ 118 h 189"/>
              <a:gd name="T78" fmla="*/ 177 w 189"/>
              <a:gd name="T79" fmla="*/ 114 h 189"/>
              <a:gd name="T80" fmla="*/ 156 w 189"/>
              <a:gd name="T81" fmla="*/ 152 h 189"/>
              <a:gd name="T82" fmla="*/ 52 w 189"/>
              <a:gd name="T83" fmla="*/ 168 h 189"/>
              <a:gd name="T84" fmla="*/ 47 w 189"/>
              <a:gd name="T85" fmla="*/ 126 h 189"/>
              <a:gd name="T86" fmla="*/ 42 w 189"/>
              <a:gd name="T87" fmla="*/ 121 h 189"/>
              <a:gd name="T88" fmla="*/ 20 w 189"/>
              <a:gd name="T89" fmla="*/ 103 h 189"/>
              <a:gd name="T90" fmla="*/ 9 w 189"/>
              <a:gd name="T91" fmla="*/ 94 h 189"/>
              <a:gd name="T92" fmla="*/ 108 w 189"/>
              <a:gd name="T93" fmla="*/ 41 h 189"/>
              <a:gd name="T94" fmla="*/ 108 w 189"/>
              <a:gd name="T95" fmla="*/ 41 h 189"/>
              <a:gd name="T96" fmla="*/ 129 w 189"/>
              <a:gd name="T97" fmla="*/ 58 h 189"/>
              <a:gd name="T98" fmla="*/ 125 w 189"/>
              <a:gd name="T99" fmla="*/ 49 h 189"/>
              <a:gd name="T100" fmla="*/ 160 w 189"/>
              <a:gd name="T101" fmla="*/ 69 h 189"/>
              <a:gd name="T102" fmla="*/ 158 w 189"/>
              <a:gd name="T103" fmla="*/ 77 h 189"/>
              <a:gd name="T104" fmla="*/ 59 w 189"/>
              <a:gd name="T105" fmla="*/ 106 h 189"/>
              <a:gd name="T106" fmla="*/ 46 w 189"/>
              <a:gd name="T107" fmla="*/ 10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 h="189">
                <a:moveTo>
                  <a:pt x="94" y="0"/>
                </a:moveTo>
                <a:cubicBezTo>
                  <a:pt x="146" y="0"/>
                  <a:pt x="189" y="42"/>
                  <a:pt x="189" y="94"/>
                </a:cubicBezTo>
                <a:cubicBezTo>
                  <a:pt x="189" y="147"/>
                  <a:pt x="146" y="189"/>
                  <a:pt x="94" y="189"/>
                </a:cubicBezTo>
                <a:cubicBezTo>
                  <a:pt x="42" y="189"/>
                  <a:pt x="0" y="147"/>
                  <a:pt x="0" y="94"/>
                </a:cubicBezTo>
                <a:cubicBezTo>
                  <a:pt x="0" y="42"/>
                  <a:pt x="42" y="0"/>
                  <a:pt x="94" y="0"/>
                </a:cubicBezTo>
                <a:close/>
                <a:moveTo>
                  <a:pt x="129" y="172"/>
                </a:moveTo>
                <a:cubicBezTo>
                  <a:pt x="126" y="156"/>
                  <a:pt x="135" y="129"/>
                  <a:pt x="130" y="124"/>
                </a:cubicBezTo>
                <a:cubicBezTo>
                  <a:pt x="128" y="123"/>
                  <a:pt x="126" y="122"/>
                  <a:pt x="124" y="123"/>
                </a:cubicBezTo>
                <a:cubicBezTo>
                  <a:pt x="120" y="124"/>
                  <a:pt x="116" y="126"/>
                  <a:pt x="113" y="125"/>
                </a:cubicBezTo>
                <a:cubicBezTo>
                  <a:pt x="96" y="117"/>
                  <a:pt x="106" y="90"/>
                  <a:pt x="123" y="84"/>
                </a:cubicBezTo>
                <a:cubicBezTo>
                  <a:pt x="126" y="83"/>
                  <a:pt x="129" y="83"/>
                  <a:pt x="132" y="83"/>
                </a:cubicBezTo>
                <a:cubicBezTo>
                  <a:pt x="137" y="82"/>
                  <a:pt x="140" y="82"/>
                  <a:pt x="140" y="85"/>
                </a:cubicBezTo>
                <a:cubicBezTo>
                  <a:pt x="140" y="89"/>
                  <a:pt x="148" y="92"/>
                  <a:pt x="150" y="92"/>
                </a:cubicBezTo>
                <a:cubicBezTo>
                  <a:pt x="151" y="92"/>
                  <a:pt x="151" y="89"/>
                  <a:pt x="152" y="89"/>
                </a:cubicBezTo>
                <a:cubicBezTo>
                  <a:pt x="159" y="89"/>
                  <a:pt x="164" y="93"/>
                  <a:pt x="165" y="90"/>
                </a:cubicBezTo>
                <a:cubicBezTo>
                  <a:pt x="167" y="80"/>
                  <a:pt x="166" y="85"/>
                  <a:pt x="158" y="84"/>
                </a:cubicBezTo>
                <a:cubicBezTo>
                  <a:pt x="155" y="83"/>
                  <a:pt x="157" y="78"/>
                  <a:pt x="154" y="78"/>
                </a:cubicBezTo>
                <a:cubicBezTo>
                  <a:pt x="152" y="77"/>
                  <a:pt x="155" y="84"/>
                  <a:pt x="152" y="82"/>
                </a:cubicBezTo>
                <a:cubicBezTo>
                  <a:pt x="148" y="79"/>
                  <a:pt x="146" y="72"/>
                  <a:pt x="142" y="71"/>
                </a:cubicBezTo>
                <a:cubicBezTo>
                  <a:pt x="137" y="70"/>
                  <a:pt x="145" y="75"/>
                  <a:pt x="146" y="78"/>
                </a:cubicBezTo>
                <a:cubicBezTo>
                  <a:pt x="147" y="81"/>
                  <a:pt x="143" y="85"/>
                  <a:pt x="141" y="82"/>
                </a:cubicBezTo>
                <a:cubicBezTo>
                  <a:pt x="140" y="81"/>
                  <a:pt x="145" y="78"/>
                  <a:pt x="139" y="74"/>
                </a:cubicBezTo>
                <a:cubicBezTo>
                  <a:pt x="138" y="72"/>
                  <a:pt x="135" y="72"/>
                  <a:pt x="133" y="74"/>
                </a:cubicBezTo>
                <a:cubicBezTo>
                  <a:pt x="130" y="77"/>
                  <a:pt x="129" y="80"/>
                  <a:pt x="128" y="80"/>
                </a:cubicBezTo>
                <a:cubicBezTo>
                  <a:pt x="125" y="82"/>
                  <a:pt x="123" y="82"/>
                  <a:pt x="120" y="81"/>
                </a:cubicBezTo>
                <a:cubicBezTo>
                  <a:pt x="116" y="80"/>
                  <a:pt x="117" y="71"/>
                  <a:pt x="121" y="72"/>
                </a:cubicBezTo>
                <a:cubicBezTo>
                  <a:pt x="133" y="75"/>
                  <a:pt x="122" y="68"/>
                  <a:pt x="125" y="66"/>
                </a:cubicBezTo>
                <a:cubicBezTo>
                  <a:pt x="126" y="65"/>
                  <a:pt x="130" y="62"/>
                  <a:pt x="132" y="59"/>
                </a:cubicBezTo>
                <a:cubicBezTo>
                  <a:pt x="134" y="57"/>
                  <a:pt x="133" y="51"/>
                  <a:pt x="137" y="52"/>
                </a:cubicBezTo>
                <a:cubicBezTo>
                  <a:pt x="139" y="52"/>
                  <a:pt x="138" y="56"/>
                  <a:pt x="140" y="57"/>
                </a:cubicBezTo>
                <a:cubicBezTo>
                  <a:pt x="141" y="58"/>
                  <a:pt x="144" y="57"/>
                  <a:pt x="146" y="57"/>
                </a:cubicBezTo>
                <a:cubicBezTo>
                  <a:pt x="149" y="57"/>
                  <a:pt x="149" y="55"/>
                  <a:pt x="149" y="52"/>
                </a:cubicBezTo>
                <a:cubicBezTo>
                  <a:pt x="149" y="48"/>
                  <a:pt x="156" y="49"/>
                  <a:pt x="156" y="47"/>
                </a:cubicBezTo>
                <a:cubicBezTo>
                  <a:pt x="155" y="44"/>
                  <a:pt x="148" y="48"/>
                  <a:pt x="148" y="44"/>
                </a:cubicBezTo>
                <a:cubicBezTo>
                  <a:pt x="148" y="39"/>
                  <a:pt x="154" y="38"/>
                  <a:pt x="150" y="37"/>
                </a:cubicBezTo>
                <a:cubicBezTo>
                  <a:pt x="147" y="36"/>
                  <a:pt x="143" y="39"/>
                  <a:pt x="144" y="46"/>
                </a:cubicBezTo>
                <a:cubicBezTo>
                  <a:pt x="145" y="53"/>
                  <a:pt x="146" y="56"/>
                  <a:pt x="141" y="54"/>
                </a:cubicBezTo>
                <a:cubicBezTo>
                  <a:pt x="137" y="51"/>
                  <a:pt x="142" y="46"/>
                  <a:pt x="138" y="48"/>
                </a:cubicBezTo>
                <a:cubicBezTo>
                  <a:pt x="135" y="50"/>
                  <a:pt x="133" y="51"/>
                  <a:pt x="133" y="46"/>
                </a:cubicBezTo>
                <a:cubicBezTo>
                  <a:pt x="133" y="42"/>
                  <a:pt x="141" y="30"/>
                  <a:pt x="147" y="28"/>
                </a:cubicBezTo>
                <a:cubicBezTo>
                  <a:pt x="136" y="19"/>
                  <a:pt x="123" y="13"/>
                  <a:pt x="108" y="11"/>
                </a:cubicBezTo>
                <a:cubicBezTo>
                  <a:pt x="108" y="11"/>
                  <a:pt x="108" y="11"/>
                  <a:pt x="108" y="11"/>
                </a:cubicBezTo>
                <a:cubicBezTo>
                  <a:pt x="108" y="19"/>
                  <a:pt x="108" y="24"/>
                  <a:pt x="107" y="28"/>
                </a:cubicBezTo>
                <a:cubicBezTo>
                  <a:pt x="107" y="33"/>
                  <a:pt x="92" y="34"/>
                  <a:pt x="90" y="43"/>
                </a:cubicBezTo>
                <a:cubicBezTo>
                  <a:pt x="88" y="51"/>
                  <a:pt x="85" y="46"/>
                  <a:pt x="80" y="40"/>
                </a:cubicBezTo>
                <a:cubicBezTo>
                  <a:pt x="75" y="34"/>
                  <a:pt x="81" y="26"/>
                  <a:pt x="78" y="21"/>
                </a:cubicBezTo>
                <a:cubicBezTo>
                  <a:pt x="76" y="16"/>
                  <a:pt x="67" y="23"/>
                  <a:pt x="67" y="18"/>
                </a:cubicBezTo>
                <a:cubicBezTo>
                  <a:pt x="67" y="16"/>
                  <a:pt x="69" y="14"/>
                  <a:pt x="69" y="13"/>
                </a:cubicBezTo>
                <a:cubicBezTo>
                  <a:pt x="68" y="14"/>
                  <a:pt x="67" y="14"/>
                  <a:pt x="66" y="14"/>
                </a:cubicBezTo>
                <a:cubicBezTo>
                  <a:pt x="63" y="16"/>
                  <a:pt x="61" y="22"/>
                  <a:pt x="60" y="23"/>
                </a:cubicBezTo>
                <a:cubicBezTo>
                  <a:pt x="57" y="27"/>
                  <a:pt x="64" y="26"/>
                  <a:pt x="67" y="30"/>
                </a:cubicBezTo>
                <a:cubicBezTo>
                  <a:pt x="71" y="36"/>
                  <a:pt x="74" y="40"/>
                  <a:pt x="72" y="43"/>
                </a:cubicBezTo>
                <a:cubicBezTo>
                  <a:pt x="71" y="46"/>
                  <a:pt x="59" y="43"/>
                  <a:pt x="61" y="38"/>
                </a:cubicBezTo>
                <a:cubicBezTo>
                  <a:pt x="64" y="33"/>
                  <a:pt x="62" y="32"/>
                  <a:pt x="59" y="31"/>
                </a:cubicBezTo>
                <a:cubicBezTo>
                  <a:pt x="56" y="31"/>
                  <a:pt x="56" y="35"/>
                  <a:pt x="56" y="40"/>
                </a:cubicBezTo>
                <a:cubicBezTo>
                  <a:pt x="56" y="44"/>
                  <a:pt x="48" y="45"/>
                  <a:pt x="44" y="49"/>
                </a:cubicBezTo>
                <a:cubicBezTo>
                  <a:pt x="40" y="54"/>
                  <a:pt x="47" y="58"/>
                  <a:pt x="53" y="60"/>
                </a:cubicBezTo>
                <a:cubicBezTo>
                  <a:pt x="59" y="62"/>
                  <a:pt x="55" y="52"/>
                  <a:pt x="57" y="47"/>
                </a:cubicBezTo>
                <a:cubicBezTo>
                  <a:pt x="59" y="40"/>
                  <a:pt x="66" y="46"/>
                  <a:pt x="71" y="52"/>
                </a:cubicBezTo>
                <a:cubicBezTo>
                  <a:pt x="75" y="58"/>
                  <a:pt x="82" y="66"/>
                  <a:pt x="73" y="70"/>
                </a:cubicBezTo>
                <a:cubicBezTo>
                  <a:pt x="58" y="76"/>
                  <a:pt x="52" y="83"/>
                  <a:pt x="49" y="89"/>
                </a:cubicBezTo>
                <a:cubicBezTo>
                  <a:pt x="46" y="95"/>
                  <a:pt x="49" y="98"/>
                  <a:pt x="47" y="100"/>
                </a:cubicBezTo>
                <a:cubicBezTo>
                  <a:pt x="45" y="102"/>
                  <a:pt x="45" y="99"/>
                  <a:pt x="43" y="94"/>
                </a:cubicBezTo>
                <a:cubicBezTo>
                  <a:pt x="41" y="91"/>
                  <a:pt x="34" y="91"/>
                  <a:pt x="31" y="97"/>
                </a:cubicBezTo>
                <a:cubicBezTo>
                  <a:pt x="29" y="98"/>
                  <a:pt x="29" y="101"/>
                  <a:pt x="29" y="104"/>
                </a:cubicBezTo>
                <a:cubicBezTo>
                  <a:pt x="29" y="114"/>
                  <a:pt x="36" y="101"/>
                  <a:pt x="40" y="103"/>
                </a:cubicBezTo>
                <a:cubicBezTo>
                  <a:pt x="45" y="104"/>
                  <a:pt x="36" y="105"/>
                  <a:pt x="37" y="109"/>
                </a:cubicBezTo>
                <a:cubicBezTo>
                  <a:pt x="38" y="113"/>
                  <a:pt x="44" y="107"/>
                  <a:pt x="42" y="116"/>
                </a:cubicBezTo>
                <a:cubicBezTo>
                  <a:pt x="41" y="121"/>
                  <a:pt x="49" y="117"/>
                  <a:pt x="54" y="115"/>
                </a:cubicBezTo>
                <a:cubicBezTo>
                  <a:pt x="65" y="111"/>
                  <a:pt x="73" y="129"/>
                  <a:pt x="81" y="132"/>
                </a:cubicBezTo>
                <a:cubicBezTo>
                  <a:pt x="90" y="135"/>
                  <a:pt x="93" y="137"/>
                  <a:pt x="91" y="141"/>
                </a:cubicBezTo>
                <a:cubicBezTo>
                  <a:pt x="85" y="153"/>
                  <a:pt x="73" y="161"/>
                  <a:pt x="67" y="175"/>
                </a:cubicBezTo>
                <a:cubicBezTo>
                  <a:pt x="75" y="178"/>
                  <a:pt x="85" y="179"/>
                  <a:pt x="94" y="179"/>
                </a:cubicBezTo>
                <a:cubicBezTo>
                  <a:pt x="107" y="179"/>
                  <a:pt x="118" y="177"/>
                  <a:pt x="129" y="172"/>
                </a:cubicBezTo>
                <a:close/>
                <a:moveTo>
                  <a:pt x="177" y="114"/>
                </a:moveTo>
                <a:cubicBezTo>
                  <a:pt x="175" y="114"/>
                  <a:pt x="173" y="115"/>
                  <a:pt x="172" y="115"/>
                </a:cubicBezTo>
                <a:cubicBezTo>
                  <a:pt x="167" y="113"/>
                  <a:pt x="170" y="93"/>
                  <a:pt x="163" y="94"/>
                </a:cubicBezTo>
                <a:cubicBezTo>
                  <a:pt x="160" y="95"/>
                  <a:pt x="165" y="110"/>
                  <a:pt x="172" y="118"/>
                </a:cubicBezTo>
                <a:cubicBezTo>
                  <a:pt x="173" y="119"/>
                  <a:pt x="174" y="118"/>
                  <a:pt x="176" y="118"/>
                </a:cubicBezTo>
                <a:cubicBezTo>
                  <a:pt x="176" y="117"/>
                  <a:pt x="177" y="115"/>
                  <a:pt x="177" y="114"/>
                </a:cubicBezTo>
                <a:close/>
                <a:moveTo>
                  <a:pt x="172" y="128"/>
                </a:moveTo>
                <a:cubicBezTo>
                  <a:pt x="164" y="126"/>
                  <a:pt x="158" y="144"/>
                  <a:pt x="156" y="152"/>
                </a:cubicBezTo>
                <a:cubicBezTo>
                  <a:pt x="163" y="145"/>
                  <a:pt x="168" y="137"/>
                  <a:pt x="172" y="128"/>
                </a:cubicBezTo>
                <a:close/>
                <a:moveTo>
                  <a:pt x="52" y="168"/>
                </a:moveTo>
                <a:cubicBezTo>
                  <a:pt x="53" y="160"/>
                  <a:pt x="54" y="151"/>
                  <a:pt x="52" y="150"/>
                </a:cubicBezTo>
                <a:cubicBezTo>
                  <a:pt x="45" y="144"/>
                  <a:pt x="40" y="135"/>
                  <a:pt x="47" y="126"/>
                </a:cubicBezTo>
                <a:cubicBezTo>
                  <a:pt x="48" y="125"/>
                  <a:pt x="49" y="124"/>
                  <a:pt x="49" y="122"/>
                </a:cubicBezTo>
                <a:cubicBezTo>
                  <a:pt x="50" y="119"/>
                  <a:pt x="47" y="121"/>
                  <a:pt x="42" y="121"/>
                </a:cubicBezTo>
                <a:cubicBezTo>
                  <a:pt x="37" y="121"/>
                  <a:pt x="41" y="113"/>
                  <a:pt x="31" y="112"/>
                </a:cubicBezTo>
                <a:cubicBezTo>
                  <a:pt x="21" y="111"/>
                  <a:pt x="21" y="109"/>
                  <a:pt x="20" y="103"/>
                </a:cubicBezTo>
                <a:cubicBezTo>
                  <a:pt x="20" y="97"/>
                  <a:pt x="14" y="91"/>
                  <a:pt x="9" y="90"/>
                </a:cubicBezTo>
                <a:cubicBezTo>
                  <a:pt x="9" y="91"/>
                  <a:pt x="9" y="93"/>
                  <a:pt x="9" y="94"/>
                </a:cubicBezTo>
                <a:cubicBezTo>
                  <a:pt x="9" y="126"/>
                  <a:pt x="27" y="154"/>
                  <a:pt x="52" y="168"/>
                </a:cubicBezTo>
                <a:close/>
                <a:moveTo>
                  <a:pt x="108" y="41"/>
                </a:moveTo>
                <a:cubicBezTo>
                  <a:pt x="112" y="43"/>
                  <a:pt x="116" y="40"/>
                  <a:pt x="115" y="37"/>
                </a:cubicBezTo>
                <a:cubicBezTo>
                  <a:pt x="112" y="32"/>
                  <a:pt x="103" y="35"/>
                  <a:pt x="108" y="41"/>
                </a:cubicBezTo>
                <a:close/>
                <a:moveTo>
                  <a:pt x="125" y="49"/>
                </a:moveTo>
                <a:cubicBezTo>
                  <a:pt x="128" y="49"/>
                  <a:pt x="130" y="55"/>
                  <a:pt x="129" y="58"/>
                </a:cubicBezTo>
                <a:cubicBezTo>
                  <a:pt x="127" y="64"/>
                  <a:pt x="122" y="60"/>
                  <a:pt x="121" y="56"/>
                </a:cubicBezTo>
                <a:cubicBezTo>
                  <a:pt x="121" y="52"/>
                  <a:pt x="122" y="49"/>
                  <a:pt x="125" y="49"/>
                </a:cubicBezTo>
                <a:close/>
                <a:moveTo>
                  <a:pt x="158" y="77"/>
                </a:moveTo>
                <a:cubicBezTo>
                  <a:pt x="155" y="74"/>
                  <a:pt x="156" y="70"/>
                  <a:pt x="160" y="69"/>
                </a:cubicBezTo>
                <a:cubicBezTo>
                  <a:pt x="167" y="68"/>
                  <a:pt x="176" y="75"/>
                  <a:pt x="170" y="77"/>
                </a:cubicBezTo>
                <a:cubicBezTo>
                  <a:pt x="167" y="78"/>
                  <a:pt x="162" y="78"/>
                  <a:pt x="158" y="77"/>
                </a:cubicBezTo>
                <a:close/>
                <a:moveTo>
                  <a:pt x="46" y="102"/>
                </a:moveTo>
                <a:cubicBezTo>
                  <a:pt x="49" y="102"/>
                  <a:pt x="57" y="104"/>
                  <a:pt x="59" y="106"/>
                </a:cubicBezTo>
                <a:cubicBezTo>
                  <a:pt x="61" y="109"/>
                  <a:pt x="53" y="108"/>
                  <a:pt x="48" y="106"/>
                </a:cubicBezTo>
                <a:cubicBezTo>
                  <a:pt x="45" y="105"/>
                  <a:pt x="43" y="103"/>
                  <a:pt x="46" y="102"/>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591640948"/>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4114"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1588" y="0"/>
                        <a:ext cx="158750" cy="158750"/>
                      </a:xfrm>
                      <a:prstGeom prst="rect">
                        <a:avLst/>
                      </a:prstGeom>
                    </p:spPr>
                  </p:pic>
                </p:oleObj>
              </mc:Fallback>
            </mc:AlternateContent>
          </a:graphicData>
        </a:graphic>
      </p:graphicFrame>
      <p:sp>
        <p:nvSpPr>
          <p:cNvPr id="5" name="Title 4"/>
          <p:cNvSpPr>
            <a:spLocks noGrp="1"/>
          </p:cNvSpPr>
          <p:nvPr>
            <p:ph type="title"/>
          </p:nvPr>
        </p:nvSpPr>
        <p:spPr/>
        <p:txBody>
          <a:bodyPr>
            <a:normAutofit/>
          </a:bodyPr>
          <a:lstStyle/>
          <a:p>
            <a:r>
              <a:rPr lang="en-US" altLang="zh-CN" dirty="0"/>
              <a:t>Worker Role Patterns</a:t>
            </a:r>
            <a:endParaRPr lang="en-US" dirty="0"/>
          </a:p>
        </p:txBody>
      </p:sp>
      <p:sp>
        <p:nvSpPr>
          <p:cNvPr id="3" name="Content Placeholder 2"/>
          <p:cNvSpPr>
            <a:spLocks noGrp="1"/>
          </p:cNvSpPr>
          <p:nvPr>
            <p:ph sz="quarter" idx="10"/>
            <p:custDataLst>
              <p:tags r:id="rId3"/>
            </p:custDataLst>
          </p:nvPr>
        </p:nvSpPr>
        <p:spPr>
          <a:xfrm>
            <a:off x="274712" y="2193928"/>
            <a:ext cx="8032325" cy="2719388"/>
          </a:xfrm>
          <a:prstGeom prst="rect">
            <a:avLst/>
          </a:prstGeom>
        </p:spPr>
        <p:txBody>
          <a:bodyPr/>
          <a:lstStyle/>
          <a:p>
            <a:r>
              <a:rPr lang="en-US" sz="2400" dirty="0"/>
              <a:t>Queue Polling Worker</a:t>
            </a:r>
          </a:p>
          <a:p>
            <a:pPr marL="435655" lvl="3"/>
            <a:r>
              <a:rPr lang="en-US" sz="2400" dirty="0"/>
              <a:t>Poll and Pop Messages within while(true) loop</a:t>
            </a:r>
          </a:p>
          <a:p>
            <a:pPr marL="435655" lvl="3"/>
            <a:r>
              <a:rPr lang="en-US" sz="2400" dirty="0"/>
              <a:t>E.g. Map/Reduce pattern, background image processing</a:t>
            </a:r>
          </a:p>
          <a:p>
            <a:r>
              <a:rPr lang="en-US" sz="2400" dirty="0"/>
              <a:t>Listening Worker Role</a:t>
            </a:r>
          </a:p>
          <a:p>
            <a:pPr marL="435655" lvl="3"/>
            <a:r>
              <a:rPr lang="en-US" sz="2400" dirty="0"/>
              <a:t>Create </a:t>
            </a:r>
            <a:r>
              <a:rPr lang="en-US" sz="2400" dirty="0" err="1"/>
              <a:t>TcpListener</a:t>
            </a:r>
            <a:r>
              <a:rPr lang="en-US" sz="2400" dirty="0"/>
              <a:t> or WCF Service Host</a:t>
            </a:r>
          </a:p>
          <a:p>
            <a:pPr marL="435655" lvl="3"/>
            <a:r>
              <a:rPr lang="en-US" sz="2400" dirty="0"/>
              <a:t>E.g. Run a .NET SMTP server or WCF </a:t>
            </a:r>
            <a:r>
              <a:rPr lang="en-US" sz="2400" dirty="0" smtClean="0"/>
              <a:t>Service</a:t>
            </a:r>
            <a:endParaRPr lang="en-US" sz="2400" dirty="0"/>
          </a:p>
        </p:txBody>
      </p:sp>
      <p:grpSp>
        <p:nvGrpSpPr>
          <p:cNvPr id="14" name="Group 13"/>
          <p:cNvGrpSpPr/>
          <p:nvPr/>
        </p:nvGrpSpPr>
        <p:grpSpPr bwMode="black">
          <a:xfrm>
            <a:off x="8307037" y="2503358"/>
            <a:ext cx="2731340" cy="2222065"/>
            <a:chOff x="5184775" y="225425"/>
            <a:chExt cx="1500188" cy="1220788"/>
          </a:xfrm>
          <a:solidFill>
            <a:srgbClr val="FFFFFF"/>
          </a:solidFill>
        </p:grpSpPr>
        <p:sp>
          <p:nvSpPr>
            <p:cNvPr id="15"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16" name="Oval 87"/>
            <p:cNvSpPr>
              <a:spLocks noChangeArrowheads="1"/>
            </p:cNvSpPr>
            <p:nvPr/>
          </p:nvSpPr>
          <p:spPr bwMode="black">
            <a:xfrm>
              <a:off x="5630863" y="812800"/>
              <a:ext cx="203200" cy="203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17"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nvGrpSpPr>
          <p:cNvPr id="18" name="Group 17"/>
          <p:cNvGrpSpPr/>
          <p:nvPr/>
        </p:nvGrpSpPr>
        <p:grpSpPr bwMode="black">
          <a:xfrm>
            <a:off x="8459437" y="2655758"/>
            <a:ext cx="2731340" cy="2222065"/>
            <a:chOff x="5184775" y="225425"/>
            <a:chExt cx="1500188" cy="1220788"/>
          </a:xfrm>
          <a:solidFill>
            <a:schemeClr val="accent1"/>
          </a:solidFill>
        </p:grpSpPr>
        <p:sp>
          <p:nvSpPr>
            <p:cNvPr id="19"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20" name="Oval 87"/>
            <p:cNvSpPr>
              <a:spLocks noChangeArrowheads="1"/>
            </p:cNvSpPr>
            <p:nvPr/>
          </p:nvSpPr>
          <p:spPr bwMode="black">
            <a:xfrm>
              <a:off x="5630863" y="812800"/>
              <a:ext cx="203200" cy="203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21"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2752210291"/>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smtClean="0">
                <a:solidFill>
                  <a:schemeClr val="bg2"/>
                </a:solidFill>
              </a:rPr>
              <a:t>Agenda</a:t>
            </a:r>
            <a:endParaRPr lang="en-US" sz="6600" dirty="0">
              <a:solidFill>
                <a:schemeClr val="bg2"/>
              </a:solidFill>
            </a:endParaRP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pPr marL="571500" indent="-571500">
              <a:buClr>
                <a:srgbClr val="92D050"/>
              </a:buClr>
              <a:buFont typeface="Wingdings" panose="05000000000000000000" pitchFamily="2" charset="2"/>
              <a:buChar char="à"/>
            </a:pPr>
            <a:r>
              <a:rPr lang="en-US" sz="4000" dirty="0">
                <a:sym typeface="Wingdings" panose="05000000000000000000" pitchFamily="2" charset="2"/>
              </a:rPr>
              <a:t>Your services and Azure</a:t>
            </a:r>
          </a:p>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Design </a:t>
            </a:r>
            <a:r>
              <a:rPr lang="en-US" sz="4000" dirty="0">
                <a:sym typeface="Wingdings" panose="05000000000000000000" pitchFamily="2" charset="2"/>
              </a:rPr>
              <a:t>for Cloud</a:t>
            </a:r>
          </a:p>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Cloud </a:t>
            </a:r>
            <a:r>
              <a:rPr lang="en-US" sz="4000" dirty="0">
                <a:sym typeface="Wingdings" panose="05000000000000000000" pitchFamily="2" charset="2"/>
              </a:rPr>
              <a:t>Services</a:t>
            </a: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7184"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1588" y="0"/>
                        <a:ext cx="158750" cy="158750"/>
                      </a:xfrm>
                      <a:prstGeom prst="rect">
                        <a:avLst/>
                      </a:prstGeom>
                    </p:spPr>
                  </p:pic>
                </p:oleObj>
              </mc:Fallback>
            </mc:AlternateContent>
          </a:graphicData>
        </a:graphic>
      </p:graphicFrame>
      <p:sp>
        <p:nvSpPr>
          <p:cNvPr id="5" name="Title 4"/>
          <p:cNvSpPr>
            <a:spLocks noGrp="1"/>
          </p:cNvSpPr>
          <p:nvPr>
            <p:ph type="title"/>
          </p:nvPr>
        </p:nvSpPr>
        <p:spPr/>
        <p:txBody>
          <a:bodyPr>
            <a:normAutofit/>
          </a:bodyPr>
          <a:lstStyle/>
          <a:p>
            <a:r>
              <a:rPr lang="en-US" altLang="zh-CN" dirty="0"/>
              <a:t>Worker Role Patterns</a:t>
            </a:r>
            <a:endParaRPr lang="en-US" dirty="0"/>
          </a:p>
        </p:txBody>
      </p:sp>
      <p:sp>
        <p:nvSpPr>
          <p:cNvPr id="3" name="Content Placeholder 2"/>
          <p:cNvSpPr>
            <a:spLocks noGrp="1"/>
          </p:cNvSpPr>
          <p:nvPr>
            <p:ph sz="quarter" idx="10"/>
            <p:custDataLst>
              <p:tags r:id="rId3"/>
            </p:custDataLst>
          </p:nvPr>
        </p:nvSpPr>
        <p:spPr>
          <a:xfrm>
            <a:off x="274712" y="2193928"/>
            <a:ext cx="8032325" cy="2719388"/>
          </a:xfrm>
          <a:prstGeom prst="rect">
            <a:avLst/>
          </a:prstGeom>
        </p:spPr>
        <p:txBody>
          <a:bodyPr/>
          <a:lstStyle/>
          <a:p>
            <a:r>
              <a:rPr lang="en-US" sz="2400" dirty="0" smtClean="0"/>
              <a:t>External </a:t>
            </a:r>
            <a:r>
              <a:rPr lang="en-US" sz="2400" dirty="0"/>
              <a:t>Process Worker Role</a:t>
            </a:r>
          </a:p>
          <a:p>
            <a:pPr marL="435655" lvl="3"/>
            <a:r>
              <a:rPr lang="en-US" sz="2400" dirty="0" err="1"/>
              <a:t>OnStart</a:t>
            </a:r>
            <a:r>
              <a:rPr lang="en-US" sz="2400" dirty="0"/>
              <a:t> or Run method executes </a:t>
            </a:r>
            <a:r>
              <a:rPr lang="en-US" sz="2400" dirty="0" err="1"/>
              <a:t>Process.Start</a:t>
            </a:r>
            <a:r>
              <a:rPr lang="en-US" sz="2400" dirty="0"/>
              <a:t>()</a:t>
            </a:r>
          </a:p>
          <a:p>
            <a:pPr marL="435655" lvl="3"/>
            <a:r>
              <a:rPr lang="en-US" sz="2400" dirty="0"/>
              <a:t>Startup Task installs or executes background/foreground process</a:t>
            </a:r>
          </a:p>
          <a:p>
            <a:pPr marL="336076" lvl="1" indent="-336076"/>
            <a:r>
              <a:rPr lang="en-US" sz="2400" dirty="0">
                <a:latin typeface="+mj-lt"/>
              </a:rPr>
              <a:t>Custom Role Entry Point (executable or </a:t>
            </a:r>
            <a:r>
              <a:rPr lang="en-US" sz="2400" dirty="0" err="1">
                <a:latin typeface="+mj-lt"/>
              </a:rPr>
              <a:t>.Net</a:t>
            </a:r>
            <a:r>
              <a:rPr lang="en-US" sz="2400" dirty="0">
                <a:latin typeface="+mj-lt"/>
              </a:rPr>
              <a:t> assembly)</a:t>
            </a:r>
          </a:p>
          <a:p>
            <a:pPr marL="336076" lvl="1" indent="-336076"/>
            <a:r>
              <a:rPr lang="en-US" sz="2400" dirty="0">
                <a:latin typeface="+mj-lt"/>
              </a:rPr>
              <a:t>E.g. Run a database server, web server, distributed cache</a:t>
            </a:r>
          </a:p>
          <a:p>
            <a:endParaRPr lang="en-US" sz="2400" dirty="0"/>
          </a:p>
        </p:txBody>
      </p:sp>
      <p:grpSp>
        <p:nvGrpSpPr>
          <p:cNvPr id="14" name="Group 13"/>
          <p:cNvGrpSpPr/>
          <p:nvPr/>
        </p:nvGrpSpPr>
        <p:grpSpPr bwMode="black">
          <a:xfrm>
            <a:off x="8307037" y="2503358"/>
            <a:ext cx="2731340" cy="2222065"/>
            <a:chOff x="5184775" y="225425"/>
            <a:chExt cx="1500188" cy="1220788"/>
          </a:xfrm>
          <a:solidFill>
            <a:srgbClr val="FFFFFF"/>
          </a:solidFill>
        </p:grpSpPr>
        <p:sp>
          <p:nvSpPr>
            <p:cNvPr id="15"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16" name="Oval 87"/>
            <p:cNvSpPr>
              <a:spLocks noChangeArrowheads="1"/>
            </p:cNvSpPr>
            <p:nvPr/>
          </p:nvSpPr>
          <p:spPr bwMode="black">
            <a:xfrm>
              <a:off x="5630863" y="812800"/>
              <a:ext cx="203200" cy="203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17"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grpSp>
        <p:nvGrpSpPr>
          <p:cNvPr id="18" name="Group 17"/>
          <p:cNvGrpSpPr/>
          <p:nvPr/>
        </p:nvGrpSpPr>
        <p:grpSpPr bwMode="black">
          <a:xfrm>
            <a:off x="8459437" y="2655758"/>
            <a:ext cx="2731340" cy="2222065"/>
            <a:chOff x="5184775" y="225425"/>
            <a:chExt cx="1500188" cy="1220788"/>
          </a:xfrm>
          <a:solidFill>
            <a:schemeClr val="accent1"/>
          </a:solidFill>
        </p:grpSpPr>
        <p:sp>
          <p:nvSpPr>
            <p:cNvPr id="19"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20" name="Oval 87"/>
            <p:cNvSpPr>
              <a:spLocks noChangeArrowheads="1"/>
            </p:cNvSpPr>
            <p:nvPr/>
          </p:nvSpPr>
          <p:spPr bwMode="black">
            <a:xfrm>
              <a:off x="5630863" y="812800"/>
              <a:ext cx="203200" cy="203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sp>
          <p:nvSpPr>
            <p:cNvPr id="21"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207567172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5138"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0"/>
                        <a:ext cx="158750" cy="158750"/>
                      </a:xfrm>
                      <a:prstGeom prst="rect">
                        <a:avLst/>
                      </a:prstGeom>
                    </p:spPr>
                  </p:pic>
                </p:oleObj>
              </mc:Fallback>
            </mc:AlternateContent>
          </a:graphicData>
        </a:graphic>
      </p:graphicFrame>
      <p:sp>
        <p:nvSpPr>
          <p:cNvPr id="5" name="Rectangle 4"/>
          <p:cNvSpPr/>
          <p:nvPr/>
        </p:nvSpPr>
        <p:spPr>
          <a:xfrm>
            <a:off x="519114" y="1695451"/>
            <a:ext cx="11158538" cy="405765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6" name="Rounded Rectangle 5"/>
          <p:cNvSpPr/>
          <p:nvPr/>
        </p:nvSpPr>
        <p:spPr bwMode="auto">
          <a:xfrm>
            <a:off x="758828" y="1895139"/>
            <a:ext cx="5216525" cy="3678083"/>
          </a:xfrm>
          <a:prstGeom prst="roundRect">
            <a:avLst>
              <a:gd name="adj" fmla="val 0"/>
            </a:avLst>
          </a:prstGeom>
          <a:solidFill>
            <a:schemeClr val="accent2"/>
          </a:solidFill>
          <a:ln w="9525" cap="flat" cmpd="sng" algn="ctr">
            <a:noFill/>
            <a:prstDash val="solid"/>
          </a:ln>
          <a:effectLst/>
        </p:spPr>
        <p:txBody>
          <a:bodyPr rtlCol="0" anchor="t" anchorCtr="0"/>
          <a:lstStyle/>
          <a:p>
            <a:pPr algn="ctr" defTabSz="1218936"/>
            <a:r>
              <a:rPr lang="en-US" sz="1500" dirty="0">
                <a:solidFill>
                  <a:schemeClr val="bg1">
                    <a:alpha val="99000"/>
                  </a:schemeClr>
                </a:solidFill>
                <a:latin typeface="Segoe UI"/>
                <a:ea typeface="Segoe UI" pitchFamily="34" charset="0"/>
                <a:cs typeface="Segoe UI" pitchFamily="34" charset="0"/>
              </a:rPr>
              <a:t> </a:t>
            </a:r>
          </a:p>
        </p:txBody>
      </p:sp>
      <p:sp>
        <p:nvSpPr>
          <p:cNvPr id="7" name="Rounded Rectangle 6"/>
          <p:cNvSpPr/>
          <p:nvPr/>
        </p:nvSpPr>
        <p:spPr bwMode="auto">
          <a:xfrm>
            <a:off x="6221416" y="1895139"/>
            <a:ext cx="5216525" cy="3678083"/>
          </a:xfrm>
          <a:prstGeom prst="roundRect">
            <a:avLst>
              <a:gd name="adj" fmla="val 0"/>
            </a:avLst>
          </a:prstGeom>
          <a:solidFill>
            <a:schemeClr val="accent2"/>
          </a:solidFill>
          <a:ln w="9525" cap="flat" cmpd="sng" algn="ctr">
            <a:noFill/>
            <a:prstDash val="solid"/>
          </a:ln>
          <a:effectLst/>
        </p:spPr>
        <p:txBody>
          <a:bodyPr rtlCol="0" anchor="t" anchorCtr="0"/>
          <a:lstStyle/>
          <a:p>
            <a:pPr algn="ctr" defTabSz="1218936"/>
            <a:r>
              <a:rPr lang="en-US" sz="1500" dirty="0">
                <a:solidFill>
                  <a:schemeClr val="bg1">
                    <a:alpha val="99000"/>
                  </a:schemeClr>
                </a:solidFill>
                <a:latin typeface="Segoe UI"/>
                <a:ea typeface="Segoe UI" pitchFamily="34" charset="0"/>
                <a:cs typeface="Segoe UI" pitchFamily="34" charset="0"/>
              </a:rPr>
              <a:t> </a:t>
            </a:r>
          </a:p>
        </p:txBody>
      </p:sp>
      <p:sp>
        <p:nvSpPr>
          <p:cNvPr id="8" name="TextBox 7"/>
          <p:cNvSpPr txBox="1"/>
          <p:nvPr/>
        </p:nvSpPr>
        <p:spPr>
          <a:xfrm>
            <a:off x="6387398" y="2368297"/>
            <a:ext cx="4586990" cy="2508379"/>
          </a:xfrm>
          <a:prstGeom prst="rect">
            <a:avLst/>
          </a:prstGeom>
          <a:noFill/>
        </p:spPr>
        <p:txBody>
          <a:bodyPr wrap="square" lIns="0" tIns="0" rIns="0" bIns="0" rtlCol="0">
            <a:spAutoFit/>
          </a:bodyPr>
          <a:lstStyle/>
          <a:p>
            <a:pPr>
              <a:lnSpc>
                <a:spcPts val="3800"/>
              </a:lnSpc>
            </a:pPr>
            <a:r>
              <a:rPr lang="en-US" sz="3600" dirty="0">
                <a:solidFill>
                  <a:schemeClr val="bg1">
                    <a:alpha val="99000"/>
                  </a:schemeClr>
                </a:solidFill>
                <a:latin typeface="Segoe UI Light" pitchFamily="34" charset="0"/>
              </a:rPr>
              <a:t>At runtime each Role will execute on one or more instances </a:t>
            </a:r>
          </a:p>
          <a:p>
            <a:pPr marL="0" lvl="1"/>
            <a:endParaRPr lang="en-US" sz="800" dirty="0">
              <a:solidFill>
                <a:schemeClr val="tx2">
                  <a:alpha val="99000"/>
                </a:schemeClr>
              </a:solidFill>
            </a:endParaRPr>
          </a:p>
          <a:p>
            <a:pPr marL="0" lvl="1"/>
            <a:r>
              <a:rPr lang="en-US" sz="2000" dirty="0">
                <a:solidFill>
                  <a:schemeClr val="bg1">
                    <a:alpha val="99000"/>
                  </a:schemeClr>
                </a:solidFill>
              </a:rPr>
              <a:t>A role instance is a set of code, configuration, and local data, deployed in a dedicated VM</a:t>
            </a:r>
          </a:p>
        </p:txBody>
      </p:sp>
      <p:sp>
        <p:nvSpPr>
          <p:cNvPr id="9" name="TextBox 8"/>
          <p:cNvSpPr txBox="1"/>
          <p:nvPr/>
        </p:nvSpPr>
        <p:spPr>
          <a:xfrm>
            <a:off x="892780" y="2368297"/>
            <a:ext cx="4947663" cy="2636619"/>
          </a:xfrm>
          <a:prstGeom prst="rect">
            <a:avLst/>
          </a:prstGeom>
          <a:noFill/>
        </p:spPr>
        <p:txBody>
          <a:bodyPr wrap="square" lIns="0" tIns="0" rIns="0" bIns="0" rtlCol="0">
            <a:spAutoFit/>
          </a:bodyPr>
          <a:lstStyle/>
          <a:p>
            <a:pPr>
              <a:lnSpc>
                <a:spcPts val="3800"/>
              </a:lnSpc>
            </a:pPr>
            <a:r>
              <a:rPr lang="en-US" sz="3600" dirty="0">
                <a:solidFill>
                  <a:schemeClr val="bg1">
                    <a:alpha val="99000"/>
                  </a:schemeClr>
                </a:solidFill>
                <a:latin typeface="Segoe UI Light" pitchFamily="34" charset="0"/>
              </a:rPr>
              <a:t>Roles are defined in a Hosted Service</a:t>
            </a:r>
          </a:p>
          <a:p>
            <a:pPr marL="0" lvl="1"/>
            <a:endParaRPr lang="en-US" sz="800" dirty="0">
              <a:solidFill>
                <a:schemeClr val="tx2">
                  <a:alpha val="99000"/>
                </a:schemeClr>
              </a:solidFill>
            </a:endParaRPr>
          </a:p>
          <a:p>
            <a:pPr marL="0" lvl="1"/>
            <a:r>
              <a:rPr lang="en-US" sz="2000" b="1" dirty="0">
                <a:solidFill>
                  <a:schemeClr val="bg1">
                    <a:alpha val="99000"/>
                  </a:schemeClr>
                </a:solidFill>
              </a:rPr>
              <a:t>A role definition specifies:</a:t>
            </a:r>
          </a:p>
          <a:p>
            <a:pPr marL="0" lvl="1"/>
            <a:r>
              <a:rPr lang="en-US" sz="2000" dirty="0">
                <a:solidFill>
                  <a:schemeClr val="bg1">
                    <a:alpha val="99000"/>
                  </a:schemeClr>
                </a:solidFill>
              </a:rPr>
              <a:t>VM size</a:t>
            </a:r>
          </a:p>
          <a:p>
            <a:pPr marL="0" lvl="1"/>
            <a:r>
              <a:rPr lang="en-US" sz="2000" dirty="0">
                <a:solidFill>
                  <a:schemeClr val="bg1">
                    <a:alpha val="99000"/>
                  </a:schemeClr>
                </a:solidFill>
              </a:rPr>
              <a:t>Communication Endpoints</a:t>
            </a:r>
          </a:p>
          <a:p>
            <a:pPr marL="0" lvl="1"/>
            <a:r>
              <a:rPr lang="en-US" sz="2000" dirty="0">
                <a:solidFill>
                  <a:schemeClr val="bg1">
                    <a:alpha val="99000"/>
                  </a:schemeClr>
                </a:solidFill>
              </a:rPr>
              <a:t>Local storage resources</a:t>
            </a:r>
          </a:p>
          <a:p>
            <a:pPr marL="0" lvl="1"/>
            <a:r>
              <a:rPr lang="en-US" sz="2000" dirty="0">
                <a:solidFill>
                  <a:schemeClr val="bg1">
                    <a:alpha val="99000"/>
                  </a:schemeClr>
                </a:solidFill>
              </a:rPr>
              <a:t>etc.</a:t>
            </a:r>
          </a:p>
        </p:txBody>
      </p:sp>
      <p:sp>
        <p:nvSpPr>
          <p:cNvPr id="3" name="Title 2"/>
          <p:cNvSpPr>
            <a:spLocks noGrp="1"/>
          </p:cNvSpPr>
          <p:nvPr>
            <p:ph type="title" idx="4294967295"/>
          </p:nvPr>
        </p:nvSpPr>
        <p:spPr>
          <a:xfrm>
            <a:off x="0" y="228600"/>
            <a:ext cx="11152188" cy="747713"/>
          </a:xfrm>
          <a:prstGeom prst="rect">
            <a:avLst/>
          </a:prstGeom>
        </p:spPr>
        <p:txBody>
          <a:bodyPr>
            <a:normAutofit fontScale="90000"/>
          </a:bodyPr>
          <a:lstStyle/>
          <a:p>
            <a:r>
              <a:rPr lang="en-US" altLang="zh-CN" dirty="0" smtClean="0">
                <a:solidFill>
                  <a:schemeClr val="bg1"/>
                </a:solidFill>
              </a:rPr>
              <a:t>Roles and Instances</a:t>
            </a:r>
            <a:endParaRPr lang="en-US" dirty="0">
              <a:solidFill>
                <a:schemeClr val="bg1"/>
              </a:solidFill>
            </a:endParaRPr>
          </a:p>
        </p:txBody>
      </p:sp>
    </p:spTree>
    <p:extLst>
      <p:ext uri="{BB962C8B-B14F-4D97-AF65-F5344CB8AC3E}">
        <p14:creationId xmlns:p14="http://schemas.microsoft.com/office/powerpoint/2010/main" val="1863584827"/>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28600"/>
            <a:ext cx="11152188" cy="747713"/>
          </a:xfrm>
          <a:prstGeom prst="rect">
            <a:avLst/>
          </a:prstGeom>
        </p:spPr>
        <p:txBody>
          <a:bodyPr>
            <a:normAutofit fontScale="90000"/>
          </a:bodyPr>
          <a:lstStyle/>
          <a:p>
            <a:r>
              <a:rPr lang="en-US" dirty="0">
                <a:solidFill>
                  <a:schemeClr val="bg1"/>
                </a:solidFill>
              </a:rPr>
              <a:t>Integrated development experience </a:t>
            </a:r>
            <a:r>
              <a:rPr lang="en-US" dirty="0" smtClean="0">
                <a:solidFill>
                  <a:schemeClr val="bg1"/>
                </a:solidFill>
              </a:rPr>
              <a:t/>
            </a:r>
            <a:br>
              <a:rPr lang="en-US" dirty="0" smtClean="0">
                <a:solidFill>
                  <a:schemeClr val="bg1"/>
                </a:solidFill>
              </a:rPr>
            </a:br>
            <a:r>
              <a:rPr lang="en-US" dirty="0" smtClean="0">
                <a:solidFill>
                  <a:schemeClr val="bg1"/>
                </a:solidFill>
              </a:rPr>
              <a:t>powered </a:t>
            </a:r>
            <a:r>
              <a:rPr lang="en-US" dirty="0">
                <a:solidFill>
                  <a:schemeClr val="bg1"/>
                </a:solidFill>
              </a:rPr>
              <a:t>by Visual Studio + Azure SDK</a:t>
            </a:r>
          </a:p>
        </p:txBody>
      </p:sp>
      <p:sp>
        <p:nvSpPr>
          <p:cNvPr id="3" name="Content Placeholder 2"/>
          <p:cNvSpPr>
            <a:spLocks noGrp="1"/>
          </p:cNvSpPr>
          <p:nvPr>
            <p:ph sz="quarter" idx="4294967295"/>
          </p:nvPr>
        </p:nvSpPr>
        <p:spPr>
          <a:xfrm>
            <a:off x="0" y="2065338"/>
            <a:ext cx="7602538" cy="4538662"/>
          </a:xfrm>
          <a:prstGeom prst="rect">
            <a:avLst/>
          </a:prstGeom>
        </p:spPr>
        <p:txBody>
          <a:bodyPr/>
          <a:lstStyle/>
          <a:p>
            <a:r>
              <a:rPr lang="en-US" sz="2800" dirty="0" smtClean="0"/>
              <a:t>Development </a:t>
            </a:r>
            <a:r>
              <a:rPr lang="en-US" sz="2800" dirty="0"/>
              <a:t>experience using the </a:t>
            </a:r>
            <a:r>
              <a:rPr lang="en-US" sz="2900" dirty="0">
                <a:solidFill>
                  <a:srgbClr val="FFC000"/>
                </a:solidFill>
              </a:rPr>
              <a:t>Azure SDK</a:t>
            </a:r>
            <a:r>
              <a:rPr lang="en-US" sz="2800" dirty="0"/>
              <a:t>, integrated seamlessly with </a:t>
            </a:r>
            <a:r>
              <a:rPr lang="en-US" sz="2900" dirty="0">
                <a:solidFill>
                  <a:srgbClr val="FFC000"/>
                </a:solidFill>
              </a:rPr>
              <a:t>Visual Studio</a:t>
            </a:r>
            <a:r>
              <a:rPr lang="en-US" sz="2800" dirty="0" smtClean="0"/>
              <a:t>.</a:t>
            </a:r>
          </a:p>
          <a:p>
            <a:endParaRPr lang="en-US" sz="2800" dirty="0" smtClean="0"/>
          </a:p>
          <a:p>
            <a:r>
              <a:rPr lang="en-US" sz="2800" dirty="0" smtClean="0"/>
              <a:t>Deploy </a:t>
            </a:r>
            <a:r>
              <a:rPr lang="en-US" sz="2800" dirty="0"/>
              <a:t>using </a:t>
            </a:r>
            <a:r>
              <a:rPr lang="en-US" sz="2900" dirty="0">
                <a:solidFill>
                  <a:srgbClr val="FFC000"/>
                </a:solidFill>
              </a:rPr>
              <a:t>any language </a:t>
            </a:r>
            <a:r>
              <a:rPr lang="en-US" sz="2800" dirty="0"/>
              <a:t>you like, including </a:t>
            </a:r>
            <a:r>
              <a:rPr lang="en-US" sz="2900" dirty="0">
                <a:solidFill>
                  <a:srgbClr val="FFC000"/>
                </a:solidFill>
              </a:rPr>
              <a:t>.NET</a:t>
            </a:r>
            <a:r>
              <a:rPr lang="en-US" sz="2800" dirty="0"/>
              <a:t>, </a:t>
            </a:r>
            <a:r>
              <a:rPr lang="en-US" sz="2900" dirty="0">
                <a:solidFill>
                  <a:srgbClr val="FFC000"/>
                </a:solidFill>
              </a:rPr>
              <a:t>Java</a:t>
            </a:r>
            <a:r>
              <a:rPr lang="en-US" sz="2800" dirty="0"/>
              <a:t>, </a:t>
            </a:r>
            <a:r>
              <a:rPr lang="en-US" sz="2900" dirty="0">
                <a:solidFill>
                  <a:srgbClr val="FFC000"/>
                </a:solidFill>
              </a:rPr>
              <a:t>Node.js</a:t>
            </a:r>
            <a:r>
              <a:rPr lang="en-US" sz="2800" dirty="0"/>
              <a:t>, </a:t>
            </a:r>
            <a:r>
              <a:rPr lang="en-US" sz="2900" dirty="0">
                <a:solidFill>
                  <a:srgbClr val="FFC000"/>
                </a:solidFill>
              </a:rPr>
              <a:t>PHP</a:t>
            </a:r>
            <a:r>
              <a:rPr lang="en-US" sz="2800" dirty="0"/>
              <a:t>, </a:t>
            </a:r>
            <a:r>
              <a:rPr lang="en-US" sz="2900" dirty="0">
                <a:solidFill>
                  <a:srgbClr val="FFC000"/>
                </a:solidFill>
              </a:rPr>
              <a:t>Python</a:t>
            </a:r>
            <a:r>
              <a:rPr lang="en-US" sz="2800" dirty="0"/>
              <a:t>, or </a:t>
            </a:r>
            <a:r>
              <a:rPr lang="en-US" sz="2900" dirty="0">
                <a:solidFill>
                  <a:srgbClr val="FFC000"/>
                </a:solidFill>
              </a:rPr>
              <a:t>Ruby</a:t>
            </a:r>
            <a:r>
              <a:rPr lang="en-US" sz="2800" dirty="0" smtClean="0"/>
              <a:t>.</a:t>
            </a:r>
          </a:p>
          <a:p>
            <a:endParaRPr lang="en-US" sz="2800" dirty="0" smtClean="0"/>
          </a:p>
          <a:p>
            <a:r>
              <a:rPr lang="en-US" sz="2900" dirty="0">
                <a:solidFill>
                  <a:srgbClr val="FFC000"/>
                </a:solidFill>
              </a:rPr>
              <a:t>Test your application </a:t>
            </a:r>
            <a:r>
              <a:rPr lang="en-US" sz="2800" dirty="0"/>
              <a:t>before deploying to the cloud using the </a:t>
            </a:r>
            <a:r>
              <a:rPr lang="en-US" sz="2900" dirty="0">
                <a:solidFill>
                  <a:srgbClr val="FFC000"/>
                </a:solidFill>
              </a:rPr>
              <a:t>Azure Emulator</a:t>
            </a:r>
            <a:r>
              <a:rPr lang="en-US" sz="2800" dirty="0"/>
              <a:t>, which brings the platform’s key functionality right to your dev machine.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8045" y="2607607"/>
            <a:ext cx="3922954" cy="2521900"/>
          </a:xfrm>
          <a:prstGeom prst="rect">
            <a:avLst/>
          </a:prstGeom>
        </p:spPr>
      </p:pic>
    </p:spTree>
    <p:extLst>
      <p:ext uri="{BB962C8B-B14F-4D97-AF65-F5344CB8AC3E}">
        <p14:creationId xmlns:p14="http://schemas.microsoft.com/office/powerpoint/2010/main" val="3050374604"/>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a:t>
            </a:r>
            <a:r>
              <a:rPr lang="en-US" dirty="0"/>
              <a:t>A Hello World Cloud Service</a:t>
            </a:r>
            <a:br>
              <a:rPr lang="en-US" dirty="0"/>
            </a:br>
            <a:endParaRPr lang="en-US" dirty="0"/>
          </a:p>
        </p:txBody>
      </p:sp>
    </p:spTree>
    <p:extLst>
      <p:ext uri="{BB962C8B-B14F-4D97-AF65-F5344CB8AC3E}">
        <p14:creationId xmlns:p14="http://schemas.microsoft.com/office/powerpoint/2010/main" val="367160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ltLang="zh-CN" dirty="0"/>
              <a:t>Design for Cloud</a:t>
            </a:r>
            <a:endParaRPr lang="en-US" dirty="0"/>
          </a:p>
        </p:txBody>
      </p:sp>
    </p:spTree>
    <p:extLst>
      <p:ext uri="{BB962C8B-B14F-4D97-AF65-F5344CB8AC3E}">
        <p14:creationId xmlns:p14="http://schemas.microsoft.com/office/powerpoint/2010/main" val="3668734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638175"/>
            <a:ext cx="11034712" cy="2387600"/>
          </a:xfrm>
          <a:prstGeom prst="rect">
            <a:avLst/>
          </a:prstGeom>
        </p:spPr>
        <p:txBody>
          <a:bodyPr>
            <a:normAutofit/>
          </a:bodyPr>
          <a:lstStyle/>
          <a:p>
            <a:r>
              <a:rPr lang="en-US" altLang="zh-CN" sz="6600" dirty="0"/>
              <a:t>A different mindset</a:t>
            </a:r>
            <a:endParaRPr lang="en-US" sz="6600" dirty="0"/>
          </a:p>
        </p:txBody>
      </p:sp>
      <p:sp>
        <p:nvSpPr>
          <p:cNvPr id="6" name="Subtitle 5"/>
          <p:cNvSpPr>
            <a:spLocks noGrp="1"/>
          </p:cNvSpPr>
          <p:nvPr>
            <p:ph type="subTitle" idx="4294967295"/>
          </p:nvPr>
        </p:nvSpPr>
        <p:spPr>
          <a:xfrm>
            <a:off x="1157288" y="3359150"/>
            <a:ext cx="11034712" cy="3213100"/>
          </a:xfrm>
          <a:prstGeom prst="rect">
            <a:avLst/>
          </a:prstGeom>
        </p:spPr>
        <p:txBody>
          <a:bodyPr>
            <a:noAutofit/>
          </a:bodyPr>
          <a:lstStyle/>
          <a:p>
            <a:r>
              <a:rPr lang="en-US" sz="4000" dirty="0" smtClean="0">
                <a:solidFill>
                  <a:srgbClr val="92D050"/>
                </a:solidFill>
                <a:latin typeface="+mj-lt"/>
                <a:sym typeface="Wingdings" panose="05000000000000000000" pitchFamily="2" charset="2"/>
              </a:rPr>
              <a:t> </a:t>
            </a:r>
            <a:r>
              <a:rPr lang="en-US" altLang="zh-CN" sz="4000" dirty="0" smtClean="0">
                <a:latin typeface="+mj-lt"/>
                <a:sym typeface="Wingdings" panose="05000000000000000000" pitchFamily="2" charset="2"/>
              </a:rPr>
              <a:t>Embracing errors</a:t>
            </a:r>
          </a:p>
          <a:p>
            <a:r>
              <a:rPr lang="en-US" sz="4000" dirty="0" smtClean="0">
                <a:solidFill>
                  <a:srgbClr val="92D050"/>
                </a:solidFill>
                <a:latin typeface="+mj-lt"/>
                <a:sym typeface="Wingdings" panose="05000000000000000000" pitchFamily="2" charset="2"/>
              </a:rPr>
              <a:t> </a:t>
            </a:r>
            <a:r>
              <a:rPr lang="en-US" sz="4000" dirty="0">
                <a:solidFill>
                  <a:schemeClr val="bg1"/>
                </a:solidFill>
                <a:latin typeface="+mj-lt"/>
                <a:sym typeface="Wingdings" panose="05000000000000000000" pitchFamily="2" charset="2"/>
              </a:rPr>
              <a:t>D</a:t>
            </a:r>
            <a:r>
              <a:rPr lang="en-US" altLang="zh-CN" sz="4000" dirty="0" smtClean="0">
                <a:solidFill>
                  <a:schemeClr val="bg1"/>
                </a:solidFill>
                <a:latin typeface="+mj-lt"/>
                <a:sym typeface="Wingdings" panose="05000000000000000000" pitchFamily="2" charset="2"/>
              </a:rPr>
              <a:t>esign for availability, reliability, scalability</a:t>
            </a:r>
            <a:endParaRPr lang="en-US" sz="4000" dirty="0" smtClean="0">
              <a:solidFill>
                <a:schemeClr val="bg1"/>
              </a:solidFill>
              <a:latin typeface="+mj-lt"/>
            </a:endParaRPr>
          </a:p>
          <a:p>
            <a:r>
              <a:rPr lang="en-US" sz="4000" dirty="0" smtClean="0">
                <a:solidFill>
                  <a:srgbClr val="92D050"/>
                </a:solidFill>
                <a:latin typeface="+mj-lt"/>
                <a:sym typeface="Wingdings" panose="05000000000000000000" pitchFamily="2" charset="2"/>
              </a:rPr>
              <a:t> </a:t>
            </a:r>
            <a:r>
              <a:rPr lang="en-US" sz="4000" dirty="0" smtClean="0">
                <a:solidFill>
                  <a:schemeClr val="bg1"/>
                </a:solidFill>
                <a:latin typeface="+mj-lt"/>
                <a:sym typeface="Wingdings" panose="05000000000000000000" pitchFamily="2" charset="2"/>
              </a:rPr>
              <a:t>Performance</a:t>
            </a:r>
            <a:endParaRPr lang="en-US" sz="4000" dirty="0" smtClean="0">
              <a:solidFill>
                <a:schemeClr val="bg1"/>
              </a:solidFill>
              <a:latin typeface="+mj-lt"/>
            </a:endParaRPr>
          </a:p>
          <a:p>
            <a:endParaRPr lang="en-US" sz="4000" dirty="0" smtClean="0">
              <a:solidFill>
                <a:schemeClr val="bg1"/>
              </a:solidFill>
              <a:latin typeface="+mj-lt"/>
            </a:endParaRPr>
          </a:p>
        </p:txBody>
      </p:sp>
    </p:spTree>
    <p:extLst>
      <p:ext uri="{BB962C8B-B14F-4D97-AF65-F5344CB8AC3E}">
        <p14:creationId xmlns:p14="http://schemas.microsoft.com/office/powerpoint/2010/main" val="2160155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Rectangle 106"/>
          <p:cNvSpPr/>
          <p:nvPr/>
        </p:nvSpPr>
        <p:spPr>
          <a:xfrm>
            <a:off x="4833326" y="871846"/>
            <a:ext cx="4844074" cy="3015162"/>
          </a:xfrm>
          <a:prstGeom prst="rect">
            <a:avLst/>
          </a:prstGeom>
          <a:solidFill>
            <a:srgbClr val="F15A29"/>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solidFill>
                <a:schemeClr val="bg1"/>
              </a:solidFill>
            </a:endParaRPr>
          </a:p>
        </p:txBody>
      </p:sp>
      <p:pic>
        <p:nvPicPr>
          <p:cNvPr id="25" name="Picture 24"/>
          <p:cNvPicPr>
            <a:picLocks noChangeAspect="1"/>
          </p:cNvPicPr>
          <p:nvPr/>
        </p:nvPicPr>
        <p:blipFill>
          <a:blip r:embed="rId3">
            <a:biLevel thresh="50000"/>
          </a:blip>
          <a:stretch>
            <a:fillRect/>
          </a:stretch>
        </p:blipFill>
        <p:spPr>
          <a:xfrm>
            <a:off x="8216706" y="2965236"/>
            <a:ext cx="666304" cy="562033"/>
          </a:xfrm>
          <a:prstGeom prst="rect">
            <a:avLst/>
          </a:prstGeom>
        </p:spPr>
      </p:pic>
      <p:grpSp>
        <p:nvGrpSpPr>
          <p:cNvPr id="93" name="Group 92"/>
          <p:cNvGrpSpPr/>
          <p:nvPr/>
        </p:nvGrpSpPr>
        <p:grpSpPr>
          <a:xfrm>
            <a:off x="7407775" y="2672055"/>
            <a:ext cx="808931" cy="574198"/>
            <a:chOff x="7407775" y="2672055"/>
            <a:chExt cx="808931" cy="574198"/>
          </a:xfrm>
        </p:grpSpPr>
        <p:cxnSp>
          <p:nvCxnSpPr>
            <p:cNvPr id="31" name="Straight Connector 30"/>
            <p:cNvCxnSpPr>
              <a:stCxn id="21" idx="3"/>
              <a:endCxn id="24" idx="1"/>
            </p:cNvCxnSpPr>
            <p:nvPr/>
          </p:nvCxnSpPr>
          <p:spPr>
            <a:xfrm flipV="1">
              <a:off x="7407775" y="2672055"/>
              <a:ext cx="808931" cy="30632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21" idx="3"/>
              <a:endCxn id="25" idx="1"/>
            </p:cNvCxnSpPr>
            <p:nvPr/>
          </p:nvCxnSpPr>
          <p:spPr>
            <a:xfrm>
              <a:off x="7407775" y="2978375"/>
              <a:ext cx="808931" cy="267878"/>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35" name="Straight Connector 34"/>
          <p:cNvCxnSpPr>
            <a:stCxn id="19" idx="3"/>
            <a:endCxn id="21" idx="1"/>
          </p:cNvCxnSpPr>
          <p:nvPr/>
        </p:nvCxnSpPr>
        <p:spPr>
          <a:xfrm flipV="1">
            <a:off x="5868144" y="2978375"/>
            <a:ext cx="96325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18" idx="3"/>
            <a:endCxn id="20" idx="1"/>
          </p:cNvCxnSpPr>
          <p:nvPr/>
        </p:nvCxnSpPr>
        <p:spPr>
          <a:xfrm>
            <a:off x="3752274" y="3735756"/>
            <a:ext cx="1553554" cy="809627"/>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18" idx="3"/>
            <a:endCxn id="19" idx="1"/>
          </p:cNvCxnSpPr>
          <p:nvPr/>
        </p:nvCxnSpPr>
        <p:spPr>
          <a:xfrm flipV="1">
            <a:off x="3752274" y="2978376"/>
            <a:ext cx="1553555" cy="75738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18" idx="1"/>
            <a:endCxn id="16" idx="3"/>
          </p:cNvCxnSpPr>
          <p:nvPr/>
        </p:nvCxnSpPr>
        <p:spPr>
          <a:xfrm flipH="1" flipV="1">
            <a:off x="2646292" y="3735755"/>
            <a:ext cx="570999" cy="1"/>
          </a:xfrm>
          <a:prstGeom prst="line">
            <a:avLst/>
          </a:prstGeom>
        </p:spPr>
        <p:style>
          <a:lnRef idx="1">
            <a:schemeClr val="accent1"/>
          </a:lnRef>
          <a:fillRef idx="0">
            <a:schemeClr val="accent1"/>
          </a:fillRef>
          <a:effectRef idx="0">
            <a:schemeClr val="accent1"/>
          </a:effectRef>
          <a:fontRef idx="minor">
            <a:schemeClr val="tx1"/>
          </a:fontRef>
        </p:style>
      </p:cxnSp>
      <p:grpSp>
        <p:nvGrpSpPr>
          <p:cNvPr id="101" name="Group 100"/>
          <p:cNvGrpSpPr/>
          <p:nvPr/>
        </p:nvGrpSpPr>
        <p:grpSpPr>
          <a:xfrm>
            <a:off x="5586987" y="1746594"/>
            <a:ext cx="1865754" cy="994359"/>
            <a:chOff x="5586987" y="1746594"/>
            <a:chExt cx="1865754" cy="994359"/>
          </a:xfrm>
        </p:grpSpPr>
        <p:cxnSp>
          <p:nvCxnSpPr>
            <p:cNvPr id="46" name="Straight Connector 45"/>
            <p:cNvCxnSpPr>
              <a:stCxn id="19" idx="0"/>
              <a:endCxn id="30" idx="1"/>
            </p:cNvCxnSpPr>
            <p:nvPr/>
          </p:nvCxnSpPr>
          <p:spPr>
            <a:xfrm flipV="1">
              <a:off x="5586987" y="1746594"/>
              <a:ext cx="1616165" cy="952462"/>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p:cNvCxnSpPr>
              <a:stCxn id="30" idx="2"/>
              <a:endCxn id="21" idx="0"/>
            </p:cNvCxnSpPr>
            <p:nvPr/>
          </p:nvCxnSpPr>
          <p:spPr>
            <a:xfrm flipH="1">
              <a:off x="7119589" y="2032699"/>
              <a:ext cx="333152" cy="708254"/>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6" name="Group 105"/>
          <p:cNvGrpSpPr/>
          <p:nvPr/>
        </p:nvGrpSpPr>
        <p:grpSpPr>
          <a:xfrm>
            <a:off x="5586986" y="4545382"/>
            <a:ext cx="1244416" cy="1123152"/>
            <a:chOff x="5586986" y="4545382"/>
            <a:chExt cx="1244416" cy="1123152"/>
          </a:xfrm>
        </p:grpSpPr>
        <p:cxnSp>
          <p:nvCxnSpPr>
            <p:cNvPr id="58" name="Straight Connector 57"/>
            <p:cNvCxnSpPr>
              <a:stCxn id="29" idx="0"/>
              <a:endCxn id="20" idx="2"/>
            </p:cNvCxnSpPr>
            <p:nvPr/>
          </p:nvCxnSpPr>
          <p:spPr>
            <a:xfrm flipH="1" flipV="1">
              <a:off x="5586986" y="4824702"/>
              <a:ext cx="692676" cy="843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29" idx="0"/>
              <a:endCxn id="22" idx="1"/>
            </p:cNvCxnSpPr>
            <p:nvPr/>
          </p:nvCxnSpPr>
          <p:spPr>
            <a:xfrm flipV="1">
              <a:off x="6279662" y="4545382"/>
              <a:ext cx="551740" cy="112315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99" name="Group 98"/>
          <p:cNvGrpSpPr/>
          <p:nvPr/>
        </p:nvGrpSpPr>
        <p:grpSpPr>
          <a:xfrm>
            <a:off x="4077046" y="1991754"/>
            <a:ext cx="3042543" cy="749199"/>
            <a:chOff x="4077046" y="1991754"/>
            <a:chExt cx="3042543" cy="749199"/>
          </a:xfrm>
        </p:grpSpPr>
        <p:cxnSp>
          <p:nvCxnSpPr>
            <p:cNvPr id="67" name="Straight Connector 66"/>
            <p:cNvCxnSpPr>
              <a:stCxn id="27" idx="2"/>
              <a:endCxn id="19" idx="0"/>
            </p:cNvCxnSpPr>
            <p:nvPr/>
          </p:nvCxnSpPr>
          <p:spPr>
            <a:xfrm>
              <a:off x="4077046" y="1991754"/>
              <a:ext cx="1509941" cy="707302"/>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p:cNvCxnSpPr>
              <a:stCxn id="27" idx="2"/>
              <a:endCxn id="21" idx="0"/>
            </p:cNvCxnSpPr>
            <p:nvPr/>
          </p:nvCxnSpPr>
          <p:spPr>
            <a:xfrm>
              <a:off x="4077046" y="1991754"/>
              <a:ext cx="3042543" cy="749199"/>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78" name="Elbow Connector 77"/>
          <p:cNvCxnSpPr>
            <a:stCxn id="24" idx="3"/>
            <a:endCxn id="23" idx="3"/>
          </p:cNvCxnSpPr>
          <p:nvPr/>
        </p:nvCxnSpPr>
        <p:spPr>
          <a:xfrm>
            <a:off x="8769906" y="2672055"/>
            <a:ext cx="116428" cy="1580994"/>
          </a:xfrm>
          <a:prstGeom prst="bentConnector3">
            <a:avLst>
              <a:gd name="adj1" fmla="val 296345"/>
            </a:avLst>
          </a:prstGeom>
        </p:spPr>
        <p:style>
          <a:lnRef idx="1">
            <a:schemeClr val="accent1"/>
          </a:lnRef>
          <a:fillRef idx="0">
            <a:schemeClr val="accent1"/>
          </a:fillRef>
          <a:effectRef idx="0">
            <a:schemeClr val="accent1"/>
          </a:effectRef>
          <a:fontRef idx="minor">
            <a:schemeClr val="tx1"/>
          </a:fontRef>
        </p:style>
      </p:cxnSp>
      <p:cxnSp>
        <p:nvCxnSpPr>
          <p:cNvPr id="80" name="Straight Connector 79"/>
          <p:cNvCxnSpPr>
            <a:stCxn id="25" idx="2"/>
            <a:endCxn id="79" idx="1"/>
          </p:cNvCxnSpPr>
          <p:nvPr/>
        </p:nvCxnSpPr>
        <p:spPr>
          <a:xfrm>
            <a:off x="8549858" y="3527269"/>
            <a:ext cx="2420878" cy="1297433"/>
          </a:xfrm>
          <a:prstGeom prst="line">
            <a:avLst/>
          </a:prstGeom>
        </p:spPr>
        <p:style>
          <a:lnRef idx="1">
            <a:schemeClr val="accent1"/>
          </a:lnRef>
          <a:fillRef idx="0">
            <a:schemeClr val="accent1"/>
          </a:fillRef>
          <a:effectRef idx="0">
            <a:schemeClr val="accent1"/>
          </a:effectRef>
          <a:fontRef idx="minor">
            <a:schemeClr val="tx1"/>
          </a:fontRef>
        </p:style>
      </p:cxnSp>
      <p:grpSp>
        <p:nvGrpSpPr>
          <p:cNvPr id="90" name="Group 89"/>
          <p:cNvGrpSpPr/>
          <p:nvPr/>
        </p:nvGrpSpPr>
        <p:grpSpPr>
          <a:xfrm>
            <a:off x="828876" y="3462631"/>
            <a:ext cx="2261614" cy="900041"/>
            <a:chOff x="828876" y="3462631"/>
            <a:chExt cx="2261614" cy="900041"/>
          </a:xfrm>
        </p:grpSpPr>
        <p:pic>
          <p:nvPicPr>
            <p:cNvPr id="16" name="Picture 15"/>
            <p:cNvPicPr>
              <a:picLocks noChangeAspect="1"/>
            </p:cNvPicPr>
            <p:nvPr/>
          </p:nvPicPr>
          <p:blipFill>
            <a:blip r:embed="rId4">
              <a:biLevel thresh="25000"/>
            </a:blip>
            <a:stretch>
              <a:fillRect/>
            </a:stretch>
          </p:blipFill>
          <p:spPr>
            <a:xfrm>
              <a:off x="1915282" y="3498333"/>
              <a:ext cx="731010" cy="474843"/>
            </a:xfrm>
            <a:prstGeom prst="rect">
              <a:avLst/>
            </a:prstGeom>
          </p:spPr>
        </p:pic>
        <p:pic>
          <p:nvPicPr>
            <p:cNvPr id="17" name="Picture 16"/>
            <p:cNvPicPr>
              <a:picLocks noChangeAspect="1"/>
            </p:cNvPicPr>
            <p:nvPr/>
          </p:nvPicPr>
          <p:blipFill>
            <a:blip r:embed="rId5">
              <a:biLevel thresh="25000"/>
            </a:blip>
            <a:stretch>
              <a:fillRect/>
            </a:stretch>
          </p:blipFill>
          <p:spPr>
            <a:xfrm>
              <a:off x="870657" y="3462631"/>
              <a:ext cx="506084" cy="530709"/>
            </a:xfrm>
            <a:prstGeom prst="rect">
              <a:avLst/>
            </a:prstGeom>
          </p:spPr>
        </p:pic>
        <p:cxnSp>
          <p:nvCxnSpPr>
            <p:cNvPr id="40" name="Straight Connector 39"/>
            <p:cNvCxnSpPr>
              <a:stCxn id="16" idx="1"/>
              <a:endCxn id="17" idx="3"/>
            </p:cNvCxnSpPr>
            <p:nvPr/>
          </p:nvCxnSpPr>
          <p:spPr>
            <a:xfrm flipH="1" flipV="1">
              <a:off x="1376741" y="3727986"/>
              <a:ext cx="538541" cy="7769"/>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828876" y="3993340"/>
              <a:ext cx="828877" cy="369332"/>
            </a:xfrm>
            <a:prstGeom prst="rect">
              <a:avLst/>
            </a:prstGeom>
            <a:noFill/>
          </p:spPr>
          <p:txBody>
            <a:bodyPr wrap="square" rtlCol="0">
              <a:spAutoFit/>
            </a:bodyPr>
            <a:lstStyle/>
            <a:p>
              <a:r>
                <a:rPr lang="en-US" dirty="0" smtClean="0">
                  <a:solidFill>
                    <a:schemeClr val="bg1"/>
                  </a:solidFill>
                </a:rPr>
                <a:t>User</a:t>
              </a:r>
              <a:endParaRPr lang="en-US" dirty="0">
                <a:solidFill>
                  <a:schemeClr val="bg1"/>
                </a:solidFill>
              </a:endParaRPr>
            </a:p>
          </p:txBody>
        </p:sp>
        <p:sp>
          <p:nvSpPr>
            <p:cNvPr id="41" name="TextBox 40"/>
            <p:cNvSpPr txBox="1"/>
            <p:nvPr/>
          </p:nvSpPr>
          <p:spPr>
            <a:xfrm>
              <a:off x="1891143" y="3989867"/>
              <a:ext cx="1199347" cy="369332"/>
            </a:xfrm>
            <a:prstGeom prst="rect">
              <a:avLst/>
            </a:prstGeom>
            <a:noFill/>
          </p:spPr>
          <p:txBody>
            <a:bodyPr wrap="square" rtlCol="0">
              <a:spAutoFit/>
            </a:bodyPr>
            <a:lstStyle/>
            <a:p>
              <a:r>
                <a:rPr lang="en-US" altLang="zh-CN" dirty="0" smtClean="0">
                  <a:solidFill>
                    <a:schemeClr val="bg1"/>
                  </a:solidFill>
                </a:rPr>
                <a:t>Internet</a:t>
              </a:r>
              <a:endParaRPr lang="en-US" dirty="0">
                <a:solidFill>
                  <a:schemeClr val="bg1"/>
                </a:solidFill>
              </a:endParaRPr>
            </a:p>
          </p:txBody>
        </p:sp>
      </p:grpSp>
      <p:grpSp>
        <p:nvGrpSpPr>
          <p:cNvPr id="95" name="Group 94"/>
          <p:cNvGrpSpPr/>
          <p:nvPr/>
        </p:nvGrpSpPr>
        <p:grpSpPr>
          <a:xfrm>
            <a:off x="2925220" y="3462631"/>
            <a:ext cx="1199347" cy="1170439"/>
            <a:chOff x="2925220" y="3462631"/>
            <a:chExt cx="1199347" cy="1170439"/>
          </a:xfrm>
        </p:grpSpPr>
        <p:pic>
          <p:nvPicPr>
            <p:cNvPr id="18" name="Picture 17"/>
            <p:cNvPicPr>
              <a:picLocks noChangeAspect="1"/>
            </p:cNvPicPr>
            <p:nvPr/>
          </p:nvPicPr>
          <p:blipFill>
            <a:blip r:embed="rId6">
              <a:biLevel thresh="50000"/>
            </a:blip>
            <a:stretch>
              <a:fillRect/>
            </a:stretch>
          </p:blipFill>
          <p:spPr>
            <a:xfrm>
              <a:off x="3217291" y="3462631"/>
              <a:ext cx="534983" cy="546249"/>
            </a:xfrm>
            <a:prstGeom prst="rect">
              <a:avLst/>
            </a:prstGeom>
          </p:spPr>
        </p:pic>
        <p:sp>
          <p:nvSpPr>
            <p:cNvPr id="42" name="TextBox 41"/>
            <p:cNvSpPr txBox="1"/>
            <p:nvPr/>
          </p:nvSpPr>
          <p:spPr>
            <a:xfrm>
              <a:off x="2925220" y="3986739"/>
              <a:ext cx="1199347" cy="646331"/>
            </a:xfrm>
            <a:prstGeom prst="rect">
              <a:avLst/>
            </a:prstGeom>
            <a:noFill/>
          </p:spPr>
          <p:txBody>
            <a:bodyPr wrap="square" rtlCol="0">
              <a:spAutoFit/>
            </a:bodyPr>
            <a:lstStyle/>
            <a:p>
              <a:r>
                <a:rPr lang="en-US" altLang="zh-CN" dirty="0" smtClean="0">
                  <a:solidFill>
                    <a:schemeClr val="bg1"/>
                  </a:solidFill>
                </a:rPr>
                <a:t>Traffic Manager</a:t>
              </a:r>
              <a:endParaRPr lang="en-US" sz="1100" dirty="0">
                <a:solidFill>
                  <a:schemeClr val="bg1"/>
                </a:solidFill>
              </a:endParaRPr>
            </a:p>
          </p:txBody>
        </p:sp>
      </p:grpSp>
      <p:grpSp>
        <p:nvGrpSpPr>
          <p:cNvPr id="91" name="Group 90"/>
          <p:cNvGrpSpPr/>
          <p:nvPr/>
        </p:nvGrpSpPr>
        <p:grpSpPr>
          <a:xfrm>
            <a:off x="5305829" y="2699056"/>
            <a:ext cx="1643618" cy="676696"/>
            <a:chOff x="5305829" y="2699056"/>
            <a:chExt cx="1643618" cy="676696"/>
          </a:xfrm>
        </p:grpSpPr>
        <p:pic>
          <p:nvPicPr>
            <p:cNvPr id="19" name="Picture 18"/>
            <p:cNvPicPr>
              <a:picLocks noChangeAspect="1"/>
            </p:cNvPicPr>
            <p:nvPr/>
          </p:nvPicPr>
          <p:blipFill>
            <a:blip r:embed="rId7">
              <a:biLevel thresh="50000"/>
            </a:blip>
            <a:stretch>
              <a:fillRect/>
            </a:stretch>
          </p:blipFill>
          <p:spPr>
            <a:xfrm>
              <a:off x="5305829" y="2699056"/>
              <a:ext cx="562315" cy="558639"/>
            </a:xfrm>
            <a:prstGeom prst="rect">
              <a:avLst/>
            </a:prstGeom>
          </p:spPr>
        </p:pic>
        <p:sp>
          <p:nvSpPr>
            <p:cNvPr id="43" name="TextBox 42"/>
            <p:cNvSpPr txBox="1"/>
            <p:nvPr/>
          </p:nvSpPr>
          <p:spPr>
            <a:xfrm>
              <a:off x="5750100" y="3006420"/>
              <a:ext cx="1199347" cy="369332"/>
            </a:xfrm>
            <a:prstGeom prst="rect">
              <a:avLst/>
            </a:prstGeom>
            <a:noFill/>
          </p:spPr>
          <p:txBody>
            <a:bodyPr wrap="square" rtlCol="0">
              <a:spAutoFit/>
            </a:bodyPr>
            <a:lstStyle/>
            <a:p>
              <a:r>
                <a:rPr lang="en-US" altLang="zh-CN" dirty="0" smtClean="0">
                  <a:solidFill>
                    <a:schemeClr val="bg1"/>
                  </a:solidFill>
                </a:rPr>
                <a:t>US West</a:t>
              </a:r>
              <a:endParaRPr lang="en-US" sz="1100" dirty="0">
                <a:solidFill>
                  <a:schemeClr val="bg1"/>
                </a:solidFill>
              </a:endParaRPr>
            </a:p>
          </p:txBody>
        </p:sp>
      </p:grpSp>
      <p:grpSp>
        <p:nvGrpSpPr>
          <p:cNvPr id="96" name="Group 95"/>
          <p:cNvGrpSpPr/>
          <p:nvPr/>
        </p:nvGrpSpPr>
        <p:grpSpPr>
          <a:xfrm>
            <a:off x="5305828" y="4266063"/>
            <a:ext cx="1648491" cy="662196"/>
            <a:chOff x="5305828" y="4266063"/>
            <a:chExt cx="1648491" cy="662196"/>
          </a:xfrm>
        </p:grpSpPr>
        <p:pic>
          <p:nvPicPr>
            <p:cNvPr id="20" name="Picture 19"/>
            <p:cNvPicPr>
              <a:picLocks noChangeAspect="1"/>
            </p:cNvPicPr>
            <p:nvPr/>
          </p:nvPicPr>
          <p:blipFill>
            <a:blip r:embed="rId7">
              <a:biLevel thresh="50000"/>
            </a:blip>
            <a:stretch>
              <a:fillRect/>
            </a:stretch>
          </p:blipFill>
          <p:spPr>
            <a:xfrm>
              <a:off x="5305828" y="4266063"/>
              <a:ext cx="562315" cy="558639"/>
            </a:xfrm>
            <a:prstGeom prst="rect">
              <a:avLst/>
            </a:prstGeom>
          </p:spPr>
        </p:pic>
        <p:sp>
          <p:nvSpPr>
            <p:cNvPr id="44" name="TextBox 43"/>
            <p:cNvSpPr txBox="1"/>
            <p:nvPr/>
          </p:nvSpPr>
          <p:spPr>
            <a:xfrm>
              <a:off x="5754972" y="4558927"/>
              <a:ext cx="1199347" cy="369332"/>
            </a:xfrm>
            <a:prstGeom prst="rect">
              <a:avLst/>
            </a:prstGeom>
            <a:noFill/>
          </p:spPr>
          <p:txBody>
            <a:bodyPr wrap="square" rtlCol="0">
              <a:spAutoFit/>
            </a:bodyPr>
            <a:lstStyle/>
            <a:p>
              <a:r>
                <a:rPr lang="en-US" altLang="zh-CN" dirty="0" smtClean="0">
                  <a:solidFill>
                    <a:schemeClr val="bg1"/>
                  </a:solidFill>
                </a:rPr>
                <a:t>US East</a:t>
              </a:r>
              <a:endParaRPr lang="en-US" sz="1100" dirty="0">
                <a:solidFill>
                  <a:schemeClr val="bg1"/>
                </a:solidFill>
              </a:endParaRPr>
            </a:p>
          </p:txBody>
        </p:sp>
      </p:grpSp>
      <p:grpSp>
        <p:nvGrpSpPr>
          <p:cNvPr id="103" name="Group 102"/>
          <p:cNvGrpSpPr/>
          <p:nvPr/>
        </p:nvGrpSpPr>
        <p:grpSpPr>
          <a:xfrm>
            <a:off x="4106852" y="3257695"/>
            <a:ext cx="1480135" cy="2456532"/>
            <a:chOff x="4106852" y="3257695"/>
            <a:chExt cx="1480135" cy="2456532"/>
          </a:xfrm>
        </p:grpSpPr>
        <p:cxnSp>
          <p:nvCxnSpPr>
            <p:cNvPr id="55" name="Straight Connector 54"/>
            <p:cNvCxnSpPr>
              <a:stCxn id="28" idx="0"/>
              <a:endCxn id="20" idx="2"/>
            </p:cNvCxnSpPr>
            <p:nvPr/>
          </p:nvCxnSpPr>
          <p:spPr>
            <a:xfrm flipV="1">
              <a:off x="4106852" y="4824702"/>
              <a:ext cx="1480134" cy="889525"/>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28" idx="0"/>
              <a:endCxn id="19" idx="2"/>
            </p:cNvCxnSpPr>
            <p:nvPr/>
          </p:nvCxnSpPr>
          <p:spPr>
            <a:xfrm flipV="1">
              <a:off x="4106852" y="3257695"/>
              <a:ext cx="1480135" cy="2456532"/>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4" name="Group 103"/>
          <p:cNvGrpSpPr/>
          <p:nvPr/>
        </p:nvGrpSpPr>
        <p:grpSpPr>
          <a:xfrm>
            <a:off x="3658213" y="5714227"/>
            <a:ext cx="1199347" cy="821705"/>
            <a:chOff x="3658213" y="5714227"/>
            <a:chExt cx="1199347" cy="821705"/>
          </a:xfrm>
        </p:grpSpPr>
        <p:pic>
          <p:nvPicPr>
            <p:cNvPr id="28" name="Picture 27"/>
            <p:cNvPicPr>
              <a:picLocks noChangeAspect="1"/>
            </p:cNvPicPr>
            <p:nvPr/>
          </p:nvPicPr>
          <p:blipFill>
            <a:blip r:embed="rId8">
              <a:biLevel thresh="50000"/>
            </a:blip>
            <a:stretch>
              <a:fillRect/>
            </a:stretch>
          </p:blipFill>
          <p:spPr>
            <a:xfrm>
              <a:off x="3799665" y="5714227"/>
              <a:ext cx="614373" cy="432336"/>
            </a:xfrm>
            <a:prstGeom prst="rect">
              <a:avLst/>
            </a:prstGeom>
          </p:spPr>
        </p:pic>
        <p:sp>
          <p:nvSpPr>
            <p:cNvPr id="56" name="TextBox 55"/>
            <p:cNvSpPr txBox="1"/>
            <p:nvPr/>
          </p:nvSpPr>
          <p:spPr>
            <a:xfrm>
              <a:off x="3658213" y="6166600"/>
              <a:ext cx="1199347" cy="369332"/>
            </a:xfrm>
            <a:prstGeom prst="rect">
              <a:avLst/>
            </a:prstGeom>
            <a:noFill/>
          </p:spPr>
          <p:txBody>
            <a:bodyPr wrap="square" rtlCol="0">
              <a:spAutoFit/>
            </a:bodyPr>
            <a:lstStyle/>
            <a:p>
              <a:r>
                <a:rPr lang="en-US" altLang="zh-CN" dirty="0" smtClean="0">
                  <a:solidFill>
                    <a:schemeClr val="bg1"/>
                  </a:solidFill>
                </a:rPr>
                <a:t>CDN</a:t>
              </a:r>
              <a:endParaRPr lang="en-US" sz="1100" dirty="0">
                <a:solidFill>
                  <a:schemeClr val="bg1"/>
                </a:solidFill>
              </a:endParaRPr>
            </a:p>
          </p:txBody>
        </p:sp>
      </p:grpSp>
      <p:cxnSp>
        <p:nvCxnSpPr>
          <p:cNvPr id="65" name="Straight Connector 64"/>
          <p:cNvCxnSpPr>
            <a:stCxn id="28" idx="0"/>
            <a:endCxn id="41" idx="2"/>
          </p:cNvCxnSpPr>
          <p:nvPr/>
        </p:nvCxnSpPr>
        <p:spPr>
          <a:xfrm flipH="1" flipV="1">
            <a:off x="2490817" y="4359199"/>
            <a:ext cx="1616035" cy="1355028"/>
          </a:xfrm>
          <a:prstGeom prst="line">
            <a:avLst/>
          </a:prstGeom>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6740759" y="2740953"/>
            <a:ext cx="1472623" cy="1094754"/>
            <a:chOff x="6740759" y="2740953"/>
            <a:chExt cx="1472623" cy="1094754"/>
          </a:xfrm>
        </p:grpSpPr>
        <p:pic>
          <p:nvPicPr>
            <p:cNvPr id="21" name="Picture 20"/>
            <p:cNvPicPr>
              <a:picLocks noChangeAspect="1"/>
            </p:cNvPicPr>
            <p:nvPr/>
          </p:nvPicPr>
          <p:blipFill>
            <a:blip r:embed="rId9">
              <a:biLevel thresh="50000"/>
            </a:blip>
            <a:stretch>
              <a:fillRect/>
            </a:stretch>
          </p:blipFill>
          <p:spPr>
            <a:xfrm>
              <a:off x="6831402" y="2740953"/>
              <a:ext cx="576373" cy="474843"/>
            </a:xfrm>
            <a:prstGeom prst="rect">
              <a:avLst/>
            </a:prstGeom>
          </p:spPr>
        </p:pic>
        <p:sp>
          <p:nvSpPr>
            <p:cNvPr id="68" name="TextBox 67"/>
            <p:cNvSpPr txBox="1"/>
            <p:nvPr/>
          </p:nvSpPr>
          <p:spPr>
            <a:xfrm>
              <a:off x="6740759" y="3189376"/>
              <a:ext cx="1472623" cy="646331"/>
            </a:xfrm>
            <a:prstGeom prst="rect">
              <a:avLst/>
            </a:prstGeom>
            <a:noFill/>
          </p:spPr>
          <p:txBody>
            <a:bodyPr wrap="square" rtlCol="0">
              <a:spAutoFit/>
            </a:bodyPr>
            <a:lstStyle/>
            <a:p>
              <a:r>
                <a:rPr lang="en-US" altLang="zh-CN" dirty="0" smtClean="0">
                  <a:solidFill>
                    <a:schemeClr val="bg1"/>
                  </a:solidFill>
                </a:rPr>
                <a:t>Worker Role/VM</a:t>
              </a:r>
              <a:endParaRPr lang="en-US" sz="1100" dirty="0">
                <a:solidFill>
                  <a:schemeClr val="bg1"/>
                </a:solidFill>
              </a:endParaRPr>
            </a:p>
          </p:txBody>
        </p:sp>
      </p:grpSp>
      <p:grpSp>
        <p:nvGrpSpPr>
          <p:cNvPr id="94" name="Group 93"/>
          <p:cNvGrpSpPr/>
          <p:nvPr/>
        </p:nvGrpSpPr>
        <p:grpSpPr>
          <a:xfrm>
            <a:off x="8216706" y="1948816"/>
            <a:ext cx="1805775" cy="1015571"/>
            <a:chOff x="8216706" y="1948816"/>
            <a:chExt cx="1805775" cy="1015571"/>
          </a:xfrm>
        </p:grpSpPr>
        <p:pic>
          <p:nvPicPr>
            <p:cNvPr id="24" name="Picture 23"/>
            <p:cNvPicPr>
              <a:picLocks noChangeAspect="1"/>
            </p:cNvPicPr>
            <p:nvPr/>
          </p:nvPicPr>
          <p:blipFill>
            <a:blip r:embed="rId10">
              <a:biLevel thresh="50000"/>
            </a:blip>
            <a:stretch>
              <a:fillRect/>
            </a:stretch>
          </p:blipFill>
          <p:spPr>
            <a:xfrm>
              <a:off x="8216706" y="2379722"/>
              <a:ext cx="553200" cy="584665"/>
            </a:xfrm>
            <a:prstGeom prst="rect">
              <a:avLst/>
            </a:prstGeom>
          </p:spPr>
        </p:pic>
        <p:sp>
          <p:nvSpPr>
            <p:cNvPr id="71" name="TextBox 70"/>
            <p:cNvSpPr txBox="1"/>
            <p:nvPr/>
          </p:nvSpPr>
          <p:spPr>
            <a:xfrm>
              <a:off x="8549858" y="1948816"/>
              <a:ext cx="1472623" cy="646331"/>
            </a:xfrm>
            <a:prstGeom prst="rect">
              <a:avLst/>
            </a:prstGeom>
            <a:noFill/>
          </p:spPr>
          <p:txBody>
            <a:bodyPr wrap="square" rtlCol="0">
              <a:spAutoFit/>
            </a:bodyPr>
            <a:lstStyle/>
            <a:p>
              <a:r>
                <a:rPr lang="en-US" altLang="zh-CN" dirty="0" smtClean="0">
                  <a:solidFill>
                    <a:schemeClr val="bg1"/>
                  </a:solidFill>
                </a:rPr>
                <a:t>SQL Database</a:t>
              </a:r>
              <a:endParaRPr lang="en-US" sz="1100" dirty="0">
                <a:solidFill>
                  <a:schemeClr val="bg1"/>
                </a:solidFill>
              </a:endParaRPr>
            </a:p>
          </p:txBody>
        </p:sp>
      </p:grpSp>
      <p:grpSp>
        <p:nvGrpSpPr>
          <p:cNvPr id="97" name="Group 96"/>
          <p:cNvGrpSpPr/>
          <p:nvPr/>
        </p:nvGrpSpPr>
        <p:grpSpPr>
          <a:xfrm>
            <a:off x="5868143" y="3960716"/>
            <a:ext cx="4028025" cy="1538541"/>
            <a:chOff x="5868143" y="3960716"/>
            <a:chExt cx="4028025" cy="1538541"/>
          </a:xfrm>
        </p:grpSpPr>
        <p:pic>
          <p:nvPicPr>
            <p:cNvPr id="22" name="Picture 21"/>
            <p:cNvPicPr>
              <a:picLocks noChangeAspect="1"/>
            </p:cNvPicPr>
            <p:nvPr/>
          </p:nvPicPr>
          <p:blipFill>
            <a:blip r:embed="rId9">
              <a:biLevel thresh="50000"/>
            </a:blip>
            <a:stretch>
              <a:fillRect/>
            </a:stretch>
          </p:blipFill>
          <p:spPr>
            <a:xfrm>
              <a:off x="6831402" y="4307960"/>
              <a:ext cx="576373" cy="474843"/>
            </a:xfrm>
            <a:prstGeom prst="rect">
              <a:avLst/>
            </a:prstGeom>
          </p:spPr>
        </p:pic>
        <p:pic>
          <p:nvPicPr>
            <p:cNvPr id="23" name="Picture 22"/>
            <p:cNvPicPr>
              <a:picLocks noChangeAspect="1"/>
            </p:cNvPicPr>
            <p:nvPr/>
          </p:nvPicPr>
          <p:blipFill>
            <a:blip r:embed="rId10">
              <a:biLevel thresh="50000"/>
            </a:blip>
            <a:stretch>
              <a:fillRect/>
            </a:stretch>
          </p:blipFill>
          <p:spPr>
            <a:xfrm>
              <a:off x="8333134" y="3960716"/>
              <a:ext cx="553200" cy="584665"/>
            </a:xfrm>
            <a:prstGeom prst="rect">
              <a:avLst/>
            </a:prstGeom>
          </p:spPr>
        </p:pic>
        <p:pic>
          <p:nvPicPr>
            <p:cNvPr id="26" name="Picture 25"/>
            <p:cNvPicPr>
              <a:picLocks noChangeAspect="1"/>
            </p:cNvPicPr>
            <p:nvPr/>
          </p:nvPicPr>
          <p:blipFill>
            <a:blip r:embed="rId3">
              <a:biLevel thresh="50000"/>
            </a:blip>
            <a:stretch>
              <a:fillRect/>
            </a:stretch>
          </p:blipFill>
          <p:spPr>
            <a:xfrm>
              <a:off x="8276582" y="4543685"/>
              <a:ext cx="666304" cy="562033"/>
            </a:xfrm>
            <a:prstGeom prst="rect">
              <a:avLst/>
            </a:prstGeom>
          </p:spPr>
        </p:pic>
        <p:cxnSp>
          <p:nvCxnSpPr>
            <p:cNvPr id="33" name="Straight Connector 32"/>
            <p:cNvCxnSpPr>
              <a:stCxn id="22" idx="3"/>
              <a:endCxn id="23" idx="1"/>
            </p:cNvCxnSpPr>
            <p:nvPr/>
          </p:nvCxnSpPr>
          <p:spPr>
            <a:xfrm flipV="1">
              <a:off x="7407775" y="4253049"/>
              <a:ext cx="925359" cy="292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2" idx="3"/>
              <a:endCxn id="26" idx="1"/>
            </p:cNvCxnSpPr>
            <p:nvPr/>
          </p:nvCxnSpPr>
          <p:spPr>
            <a:xfrm>
              <a:off x="7407775" y="4545382"/>
              <a:ext cx="868807" cy="27932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20" idx="3"/>
              <a:endCxn id="22" idx="1"/>
            </p:cNvCxnSpPr>
            <p:nvPr/>
          </p:nvCxnSpPr>
          <p:spPr>
            <a:xfrm flipV="1">
              <a:off x="5868143" y="4545382"/>
              <a:ext cx="963259" cy="1"/>
            </a:xfrm>
            <a:prstGeom prst="line">
              <a:avLst/>
            </a:prstGeom>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6759934" y="4746047"/>
              <a:ext cx="1472623" cy="646331"/>
            </a:xfrm>
            <a:prstGeom prst="rect">
              <a:avLst/>
            </a:prstGeom>
            <a:noFill/>
          </p:spPr>
          <p:txBody>
            <a:bodyPr wrap="square" rtlCol="0">
              <a:spAutoFit/>
            </a:bodyPr>
            <a:lstStyle/>
            <a:p>
              <a:r>
                <a:rPr lang="en-US" altLang="zh-CN" dirty="0" smtClean="0">
                  <a:solidFill>
                    <a:schemeClr val="bg1"/>
                  </a:solidFill>
                </a:rPr>
                <a:t>Worker Role/VM</a:t>
              </a:r>
              <a:endParaRPr lang="en-US" sz="1100" dirty="0">
                <a:solidFill>
                  <a:schemeClr val="bg1"/>
                </a:solidFill>
              </a:endParaRPr>
            </a:p>
          </p:txBody>
        </p:sp>
        <p:sp>
          <p:nvSpPr>
            <p:cNvPr id="72" name="TextBox 71"/>
            <p:cNvSpPr txBox="1"/>
            <p:nvPr/>
          </p:nvSpPr>
          <p:spPr>
            <a:xfrm>
              <a:off x="8284908" y="5129925"/>
              <a:ext cx="1611260" cy="369332"/>
            </a:xfrm>
            <a:prstGeom prst="rect">
              <a:avLst/>
            </a:prstGeom>
            <a:noFill/>
          </p:spPr>
          <p:txBody>
            <a:bodyPr wrap="square" rtlCol="0">
              <a:spAutoFit/>
            </a:bodyPr>
            <a:lstStyle/>
            <a:p>
              <a:r>
                <a:rPr lang="en-US" altLang="zh-CN" dirty="0" smtClean="0">
                  <a:solidFill>
                    <a:schemeClr val="bg1"/>
                  </a:solidFill>
                </a:rPr>
                <a:t>NoSQL DB</a:t>
              </a:r>
              <a:endParaRPr lang="en-US" altLang="zh-CN" sz="1100" dirty="0" smtClean="0">
                <a:solidFill>
                  <a:schemeClr val="bg1"/>
                </a:solidFill>
              </a:endParaRPr>
            </a:p>
          </p:txBody>
        </p:sp>
      </p:grpSp>
      <p:sp>
        <p:nvSpPr>
          <p:cNvPr id="73" name="TextBox 72"/>
          <p:cNvSpPr txBox="1"/>
          <p:nvPr/>
        </p:nvSpPr>
        <p:spPr>
          <a:xfrm>
            <a:off x="9189293" y="3112314"/>
            <a:ext cx="1611260" cy="369332"/>
          </a:xfrm>
          <a:prstGeom prst="rect">
            <a:avLst/>
          </a:prstGeom>
          <a:noFill/>
        </p:spPr>
        <p:txBody>
          <a:bodyPr wrap="square" rtlCol="0">
            <a:spAutoFit/>
          </a:bodyPr>
          <a:lstStyle/>
          <a:p>
            <a:r>
              <a:rPr lang="en-US" altLang="zh-CN" dirty="0" smtClean="0">
                <a:solidFill>
                  <a:schemeClr val="bg1"/>
                </a:solidFill>
              </a:rPr>
              <a:t>Data Sync</a:t>
            </a:r>
            <a:endParaRPr lang="en-US" altLang="zh-CN" sz="1100" dirty="0" smtClean="0">
              <a:solidFill>
                <a:schemeClr val="bg1"/>
              </a:solidFill>
            </a:endParaRPr>
          </a:p>
        </p:txBody>
      </p:sp>
      <p:grpSp>
        <p:nvGrpSpPr>
          <p:cNvPr id="102" name="Group 101"/>
          <p:cNvGrpSpPr/>
          <p:nvPr/>
        </p:nvGrpSpPr>
        <p:grpSpPr>
          <a:xfrm>
            <a:off x="10470636" y="4543685"/>
            <a:ext cx="1611260" cy="1220076"/>
            <a:chOff x="10470636" y="4543685"/>
            <a:chExt cx="1611260" cy="1220076"/>
          </a:xfrm>
        </p:grpSpPr>
        <p:pic>
          <p:nvPicPr>
            <p:cNvPr id="79" name="Picture 78"/>
            <p:cNvPicPr>
              <a:picLocks noChangeAspect="1"/>
            </p:cNvPicPr>
            <p:nvPr/>
          </p:nvPicPr>
          <p:blipFill>
            <a:blip r:embed="rId3">
              <a:biLevel thresh="50000"/>
            </a:blip>
            <a:stretch>
              <a:fillRect/>
            </a:stretch>
          </p:blipFill>
          <p:spPr>
            <a:xfrm>
              <a:off x="10970736" y="4543685"/>
              <a:ext cx="666304" cy="562033"/>
            </a:xfrm>
            <a:prstGeom prst="rect">
              <a:avLst/>
            </a:prstGeom>
          </p:spPr>
        </p:pic>
        <p:sp>
          <p:nvSpPr>
            <p:cNvPr id="74" name="TextBox 73"/>
            <p:cNvSpPr txBox="1"/>
            <p:nvPr/>
          </p:nvSpPr>
          <p:spPr>
            <a:xfrm>
              <a:off x="10470636" y="5117430"/>
              <a:ext cx="1611260" cy="646331"/>
            </a:xfrm>
            <a:prstGeom prst="rect">
              <a:avLst/>
            </a:prstGeom>
            <a:noFill/>
          </p:spPr>
          <p:txBody>
            <a:bodyPr wrap="square" rtlCol="0">
              <a:spAutoFit/>
            </a:bodyPr>
            <a:lstStyle/>
            <a:p>
              <a:r>
                <a:rPr lang="en-US" altLang="zh-CN" dirty="0" smtClean="0">
                  <a:solidFill>
                    <a:schemeClr val="bg1"/>
                  </a:solidFill>
                </a:rPr>
                <a:t>Geo-redundancy</a:t>
              </a:r>
              <a:endParaRPr lang="en-US" altLang="zh-CN" sz="1100" dirty="0" smtClean="0">
                <a:solidFill>
                  <a:schemeClr val="bg1"/>
                </a:solidFill>
              </a:endParaRPr>
            </a:p>
          </p:txBody>
        </p:sp>
      </p:grpSp>
      <p:grpSp>
        <p:nvGrpSpPr>
          <p:cNvPr id="105" name="Group 104"/>
          <p:cNvGrpSpPr/>
          <p:nvPr/>
        </p:nvGrpSpPr>
        <p:grpSpPr>
          <a:xfrm>
            <a:off x="5961833" y="5668534"/>
            <a:ext cx="1611260" cy="909577"/>
            <a:chOff x="5961833" y="5668534"/>
            <a:chExt cx="1611260" cy="909577"/>
          </a:xfrm>
        </p:grpSpPr>
        <p:pic>
          <p:nvPicPr>
            <p:cNvPr id="29" name="Picture 28"/>
            <p:cNvPicPr>
              <a:picLocks noChangeAspect="1"/>
            </p:cNvPicPr>
            <p:nvPr/>
          </p:nvPicPr>
          <p:blipFill>
            <a:blip r:embed="rId11">
              <a:biLevel thresh="50000"/>
            </a:blip>
            <a:stretch>
              <a:fillRect/>
            </a:stretch>
          </p:blipFill>
          <p:spPr>
            <a:xfrm>
              <a:off x="6030073" y="5668534"/>
              <a:ext cx="499178" cy="546778"/>
            </a:xfrm>
            <a:prstGeom prst="rect">
              <a:avLst/>
            </a:prstGeom>
          </p:spPr>
        </p:pic>
        <p:sp>
          <p:nvSpPr>
            <p:cNvPr id="81" name="TextBox 80"/>
            <p:cNvSpPr txBox="1"/>
            <p:nvPr/>
          </p:nvSpPr>
          <p:spPr>
            <a:xfrm>
              <a:off x="5961833" y="6208779"/>
              <a:ext cx="1611260" cy="369332"/>
            </a:xfrm>
            <a:prstGeom prst="rect">
              <a:avLst/>
            </a:prstGeom>
            <a:noFill/>
          </p:spPr>
          <p:txBody>
            <a:bodyPr wrap="square" rtlCol="0">
              <a:spAutoFit/>
            </a:bodyPr>
            <a:lstStyle/>
            <a:p>
              <a:r>
                <a:rPr lang="en-US" altLang="zh-CN" dirty="0" smtClean="0">
                  <a:solidFill>
                    <a:schemeClr val="bg1"/>
                  </a:solidFill>
                </a:rPr>
                <a:t>Cache</a:t>
              </a:r>
              <a:endParaRPr lang="en-US" altLang="zh-CN" sz="1100" dirty="0" smtClean="0">
                <a:solidFill>
                  <a:schemeClr val="bg1"/>
                </a:solidFill>
              </a:endParaRPr>
            </a:p>
          </p:txBody>
        </p:sp>
      </p:grpSp>
      <p:grpSp>
        <p:nvGrpSpPr>
          <p:cNvPr id="98" name="Group 97"/>
          <p:cNvGrpSpPr/>
          <p:nvPr/>
        </p:nvGrpSpPr>
        <p:grpSpPr>
          <a:xfrm>
            <a:off x="3535021" y="1100348"/>
            <a:ext cx="1611260" cy="891406"/>
            <a:chOff x="4783197" y="1023126"/>
            <a:chExt cx="1611260" cy="891406"/>
          </a:xfrm>
        </p:grpSpPr>
        <p:pic>
          <p:nvPicPr>
            <p:cNvPr id="27" name="Picture 26"/>
            <p:cNvPicPr>
              <a:picLocks noChangeAspect="1"/>
            </p:cNvPicPr>
            <p:nvPr/>
          </p:nvPicPr>
          <p:blipFill>
            <a:blip r:embed="rId12">
              <a:biLevel thresh="50000"/>
            </a:blip>
            <a:stretch>
              <a:fillRect/>
            </a:stretch>
          </p:blipFill>
          <p:spPr>
            <a:xfrm>
              <a:off x="5050034" y="1367754"/>
              <a:ext cx="550376" cy="546778"/>
            </a:xfrm>
            <a:prstGeom prst="rect">
              <a:avLst/>
            </a:prstGeom>
          </p:spPr>
        </p:pic>
        <p:sp>
          <p:nvSpPr>
            <p:cNvPr id="84" name="TextBox 83"/>
            <p:cNvSpPr txBox="1"/>
            <p:nvPr/>
          </p:nvSpPr>
          <p:spPr>
            <a:xfrm>
              <a:off x="4783197" y="1023126"/>
              <a:ext cx="1611260" cy="369332"/>
            </a:xfrm>
            <a:prstGeom prst="rect">
              <a:avLst/>
            </a:prstGeom>
            <a:noFill/>
          </p:spPr>
          <p:txBody>
            <a:bodyPr wrap="square" rtlCol="0">
              <a:spAutoFit/>
            </a:bodyPr>
            <a:lstStyle/>
            <a:p>
              <a:r>
                <a:rPr lang="en-US" altLang="zh-CN" dirty="0" smtClean="0">
                  <a:solidFill>
                    <a:schemeClr val="bg1"/>
                  </a:solidFill>
                </a:rPr>
                <a:t>WAAD</a:t>
              </a:r>
              <a:endParaRPr lang="en-US" altLang="zh-CN" sz="1100" dirty="0" smtClean="0">
                <a:solidFill>
                  <a:schemeClr val="bg1"/>
                </a:solidFill>
              </a:endParaRPr>
            </a:p>
          </p:txBody>
        </p:sp>
      </p:grpSp>
      <p:grpSp>
        <p:nvGrpSpPr>
          <p:cNvPr id="100" name="Group 99"/>
          <p:cNvGrpSpPr/>
          <p:nvPr/>
        </p:nvGrpSpPr>
        <p:grpSpPr>
          <a:xfrm>
            <a:off x="7203152" y="1084030"/>
            <a:ext cx="1904353" cy="948669"/>
            <a:chOff x="7203152" y="1084030"/>
            <a:chExt cx="1904353" cy="948669"/>
          </a:xfrm>
        </p:grpSpPr>
        <p:pic>
          <p:nvPicPr>
            <p:cNvPr id="30" name="Picture 29"/>
            <p:cNvPicPr>
              <a:picLocks noChangeAspect="1"/>
            </p:cNvPicPr>
            <p:nvPr/>
          </p:nvPicPr>
          <p:blipFill>
            <a:blip r:embed="rId13">
              <a:biLevel thresh="50000"/>
            </a:blip>
            <a:stretch>
              <a:fillRect/>
            </a:stretch>
          </p:blipFill>
          <p:spPr>
            <a:xfrm>
              <a:off x="7203152" y="1460489"/>
              <a:ext cx="499178" cy="572210"/>
            </a:xfrm>
            <a:prstGeom prst="rect">
              <a:avLst/>
            </a:prstGeom>
          </p:spPr>
        </p:pic>
        <p:sp>
          <p:nvSpPr>
            <p:cNvPr id="85" name="TextBox 84"/>
            <p:cNvSpPr txBox="1"/>
            <p:nvPr/>
          </p:nvSpPr>
          <p:spPr>
            <a:xfrm>
              <a:off x="7496245" y="1084030"/>
              <a:ext cx="1611260" cy="369332"/>
            </a:xfrm>
            <a:prstGeom prst="rect">
              <a:avLst/>
            </a:prstGeom>
            <a:noFill/>
          </p:spPr>
          <p:txBody>
            <a:bodyPr wrap="square" rtlCol="0">
              <a:spAutoFit/>
            </a:bodyPr>
            <a:lstStyle/>
            <a:p>
              <a:r>
                <a:rPr lang="en-US" altLang="zh-CN" dirty="0" smtClean="0">
                  <a:solidFill>
                    <a:schemeClr val="bg1"/>
                  </a:solidFill>
                </a:rPr>
                <a:t>Service Bus</a:t>
              </a:r>
              <a:endParaRPr lang="en-US" altLang="zh-CN" sz="1100" dirty="0" smtClean="0">
                <a:solidFill>
                  <a:schemeClr val="bg1"/>
                </a:solidFill>
              </a:endParaRPr>
            </a:p>
          </p:txBody>
        </p:sp>
      </p:grpSp>
      <p:cxnSp>
        <p:nvCxnSpPr>
          <p:cNvPr id="86" name="Straight Connector 85"/>
          <p:cNvCxnSpPr>
            <a:stCxn id="16" idx="3"/>
            <a:endCxn id="19" idx="1"/>
          </p:cNvCxnSpPr>
          <p:nvPr/>
        </p:nvCxnSpPr>
        <p:spPr>
          <a:xfrm flipV="1">
            <a:off x="2646292" y="2978376"/>
            <a:ext cx="2659537" cy="757379"/>
          </a:xfrm>
          <a:prstGeom prst="line">
            <a:avLst/>
          </a:prstGeom>
        </p:spPr>
        <p:style>
          <a:lnRef idx="1">
            <a:schemeClr val="accent1"/>
          </a:lnRef>
          <a:fillRef idx="0">
            <a:schemeClr val="accent1"/>
          </a:fillRef>
          <a:effectRef idx="0">
            <a:schemeClr val="accent1"/>
          </a:effectRef>
          <a:fontRef idx="minor">
            <a:schemeClr val="tx1"/>
          </a:fontRef>
        </p:style>
      </p:cxnSp>
      <p:grpSp>
        <p:nvGrpSpPr>
          <p:cNvPr id="109" name="Group 108"/>
          <p:cNvGrpSpPr/>
          <p:nvPr/>
        </p:nvGrpSpPr>
        <p:grpSpPr>
          <a:xfrm>
            <a:off x="10476593" y="1084030"/>
            <a:ext cx="1904353" cy="948669"/>
            <a:chOff x="7203152" y="1084030"/>
            <a:chExt cx="1904353" cy="948669"/>
          </a:xfrm>
        </p:grpSpPr>
        <p:pic>
          <p:nvPicPr>
            <p:cNvPr id="110" name="Picture 109"/>
            <p:cNvPicPr>
              <a:picLocks noChangeAspect="1"/>
            </p:cNvPicPr>
            <p:nvPr/>
          </p:nvPicPr>
          <p:blipFill>
            <a:blip r:embed="rId13">
              <a:biLevel thresh="50000"/>
            </a:blip>
            <a:stretch>
              <a:fillRect/>
            </a:stretch>
          </p:blipFill>
          <p:spPr>
            <a:xfrm>
              <a:off x="7203152" y="1460489"/>
              <a:ext cx="499178" cy="572210"/>
            </a:xfrm>
            <a:prstGeom prst="rect">
              <a:avLst/>
            </a:prstGeom>
          </p:spPr>
        </p:pic>
        <p:sp>
          <p:nvSpPr>
            <p:cNvPr id="111" name="TextBox 110"/>
            <p:cNvSpPr txBox="1"/>
            <p:nvPr/>
          </p:nvSpPr>
          <p:spPr>
            <a:xfrm>
              <a:off x="7496245" y="1084030"/>
              <a:ext cx="1611260" cy="369332"/>
            </a:xfrm>
            <a:prstGeom prst="rect">
              <a:avLst/>
            </a:prstGeom>
            <a:noFill/>
          </p:spPr>
          <p:txBody>
            <a:bodyPr wrap="square" rtlCol="0">
              <a:spAutoFit/>
            </a:bodyPr>
            <a:lstStyle/>
            <a:p>
              <a:r>
                <a:rPr lang="en-US" altLang="zh-CN" dirty="0" smtClean="0">
                  <a:solidFill>
                    <a:schemeClr val="bg1"/>
                  </a:solidFill>
                </a:rPr>
                <a:t>Paired NS</a:t>
              </a:r>
              <a:endParaRPr lang="en-US" altLang="zh-CN" sz="1100" dirty="0" smtClean="0">
                <a:solidFill>
                  <a:schemeClr val="bg1"/>
                </a:solidFill>
              </a:endParaRPr>
            </a:p>
          </p:txBody>
        </p:sp>
      </p:grpSp>
      <p:cxnSp>
        <p:nvCxnSpPr>
          <p:cNvPr id="112" name="Straight Connector 111"/>
          <p:cNvCxnSpPr>
            <a:stCxn id="30" idx="3"/>
            <a:endCxn id="110" idx="1"/>
          </p:cNvCxnSpPr>
          <p:nvPr/>
        </p:nvCxnSpPr>
        <p:spPr>
          <a:xfrm>
            <a:off x="7702330" y="1746594"/>
            <a:ext cx="277426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6" name="Straight Connector 115"/>
          <p:cNvCxnSpPr>
            <a:stCxn id="29" idx="1"/>
            <a:endCxn id="41" idx="2"/>
          </p:cNvCxnSpPr>
          <p:nvPr/>
        </p:nvCxnSpPr>
        <p:spPr>
          <a:xfrm flipH="1" flipV="1">
            <a:off x="2490817" y="4359199"/>
            <a:ext cx="3539256" cy="1582724"/>
          </a:xfrm>
          <a:prstGeom prst="line">
            <a:avLst/>
          </a:prstGeom>
        </p:spPr>
        <p:style>
          <a:lnRef idx="1">
            <a:schemeClr val="accent1"/>
          </a:lnRef>
          <a:fillRef idx="0">
            <a:schemeClr val="accent1"/>
          </a:fillRef>
          <a:effectRef idx="0">
            <a:schemeClr val="accent1"/>
          </a:effectRef>
          <a:fontRef idx="minor">
            <a:schemeClr val="tx1"/>
          </a:fontRef>
        </p:style>
      </p:cxnSp>
      <p:grpSp>
        <p:nvGrpSpPr>
          <p:cNvPr id="122" name="Group 121"/>
          <p:cNvGrpSpPr/>
          <p:nvPr/>
        </p:nvGrpSpPr>
        <p:grpSpPr>
          <a:xfrm>
            <a:off x="5252580" y="2601754"/>
            <a:ext cx="198693" cy="214342"/>
            <a:chOff x="1888612" y="1625170"/>
            <a:chExt cx="279403" cy="324943"/>
          </a:xfrm>
        </p:grpSpPr>
        <p:sp>
          <p:nvSpPr>
            <p:cNvPr id="119" name="Chevron 118"/>
            <p:cNvSpPr/>
            <p:nvPr/>
          </p:nvSpPr>
          <p:spPr>
            <a:xfrm rot="16200000">
              <a:off x="1967601" y="1546181"/>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sp>
          <p:nvSpPr>
            <p:cNvPr id="120" name="Chevron 119"/>
            <p:cNvSpPr/>
            <p:nvPr/>
          </p:nvSpPr>
          <p:spPr>
            <a:xfrm rot="16200000">
              <a:off x="1967603" y="1646202"/>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sp>
          <p:nvSpPr>
            <p:cNvPr id="121" name="Chevron 120"/>
            <p:cNvSpPr/>
            <p:nvPr/>
          </p:nvSpPr>
          <p:spPr>
            <a:xfrm rot="16200000">
              <a:off x="1967602" y="1749700"/>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grpSp>
      <p:grpSp>
        <p:nvGrpSpPr>
          <p:cNvPr id="124" name="Group 123"/>
          <p:cNvGrpSpPr/>
          <p:nvPr/>
        </p:nvGrpSpPr>
        <p:grpSpPr>
          <a:xfrm>
            <a:off x="6746499" y="2625402"/>
            <a:ext cx="198693" cy="214342"/>
            <a:chOff x="1888612" y="1625170"/>
            <a:chExt cx="279403" cy="324943"/>
          </a:xfrm>
        </p:grpSpPr>
        <p:sp>
          <p:nvSpPr>
            <p:cNvPr id="125" name="Chevron 124"/>
            <p:cNvSpPr/>
            <p:nvPr/>
          </p:nvSpPr>
          <p:spPr>
            <a:xfrm rot="16200000">
              <a:off x="1967601" y="1546181"/>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sp>
          <p:nvSpPr>
            <p:cNvPr id="126" name="Chevron 125"/>
            <p:cNvSpPr/>
            <p:nvPr/>
          </p:nvSpPr>
          <p:spPr>
            <a:xfrm rot="16200000">
              <a:off x="1967603" y="1646202"/>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sp>
          <p:nvSpPr>
            <p:cNvPr id="127" name="Chevron 126"/>
            <p:cNvSpPr/>
            <p:nvPr/>
          </p:nvSpPr>
          <p:spPr>
            <a:xfrm rot="16200000">
              <a:off x="1967602" y="1749700"/>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grpSp>
      <p:grpSp>
        <p:nvGrpSpPr>
          <p:cNvPr id="128" name="Group 127"/>
          <p:cNvGrpSpPr/>
          <p:nvPr/>
        </p:nvGrpSpPr>
        <p:grpSpPr>
          <a:xfrm>
            <a:off x="5234663" y="4181561"/>
            <a:ext cx="198693" cy="214342"/>
            <a:chOff x="1888612" y="1625170"/>
            <a:chExt cx="279403" cy="324943"/>
          </a:xfrm>
        </p:grpSpPr>
        <p:sp>
          <p:nvSpPr>
            <p:cNvPr id="129" name="Chevron 128"/>
            <p:cNvSpPr/>
            <p:nvPr/>
          </p:nvSpPr>
          <p:spPr>
            <a:xfrm rot="16200000">
              <a:off x="1967601" y="1546181"/>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sp>
          <p:nvSpPr>
            <p:cNvPr id="130" name="Chevron 129"/>
            <p:cNvSpPr/>
            <p:nvPr/>
          </p:nvSpPr>
          <p:spPr>
            <a:xfrm rot="16200000">
              <a:off x="1967603" y="1646202"/>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sp>
          <p:nvSpPr>
            <p:cNvPr id="131" name="Chevron 130"/>
            <p:cNvSpPr/>
            <p:nvPr/>
          </p:nvSpPr>
          <p:spPr>
            <a:xfrm rot="16200000">
              <a:off x="1967602" y="1749700"/>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grpSp>
      <p:grpSp>
        <p:nvGrpSpPr>
          <p:cNvPr id="132" name="Group 131"/>
          <p:cNvGrpSpPr/>
          <p:nvPr/>
        </p:nvGrpSpPr>
        <p:grpSpPr>
          <a:xfrm>
            <a:off x="6728582" y="4205209"/>
            <a:ext cx="198693" cy="214342"/>
            <a:chOff x="1888612" y="1625170"/>
            <a:chExt cx="279403" cy="324943"/>
          </a:xfrm>
        </p:grpSpPr>
        <p:sp>
          <p:nvSpPr>
            <p:cNvPr id="133" name="Chevron 132"/>
            <p:cNvSpPr/>
            <p:nvPr/>
          </p:nvSpPr>
          <p:spPr>
            <a:xfrm rot="16200000">
              <a:off x="1967601" y="1546181"/>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sp>
          <p:nvSpPr>
            <p:cNvPr id="134" name="Chevron 133"/>
            <p:cNvSpPr/>
            <p:nvPr/>
          </p:nvSpPr>
          <p:spPr>
            <a:xfrm rot="16200000">
              <a:off x="1967603" y="1646202"/>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sp>
          <p:nvSpPr>
            <p:cNvPr id="135" name="Chevron 134"/>
            <p:cNvSpPr/>
            <p:nvPr/>
          </p:nvSpPr>
          <p:spPr>
            <a:xfrm rot="16200000">
              <a:off x="1967602" y="1749700"/>
              <a:ext cx="121424" cy="279401"/>
            </a:xfrm>
            <a:prstGeom prst="chevron">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chemeClr val="bg1"/>
                </a:solidFill>
              </a:endParaRPr>
            </a:p>
          </p:txBody>
        </p:sp>
      </p:grpSp>
      <p:grpSp>
        <p:nvGrpSpPr>
          <p:cNvPr id="136" name="Group 135"/>
          <p:cNvGrpSpPr/>
          <p:nvPr/>
        </p:nvGrpSpPr>
        <p:grpSpPr>
          <a:xfrm>
            <a:off x="8114035" y="2307752"/>
            <a:ext cx="198693" cy="214342"/>
            <a:chOff x="1888612" y="1625170"/>
            <a:chExt cx="279403" cy="324943"/>
          </a:xfrm>
        </p:grpSpPr>
        <p:sp>
          <p:nvSpPr>
            <p:cNvPr id="137" name="Chevron 136"/>
            <p:cNvSpPr/>
            <p:nvPr/>
          </p:nvSpPr>
          <p:spPr>
            <a:xfrm rot="16200000">
              <a:off x="1967601" y="1546181"/>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38" name="Chevron 137"/>
            <p:cNvSpPr/>
            <p:nvPr/>
          </p:nvSpPr>
          <p:spPr>
            <a:xfrm rot="16200000">
              <a:off x="1967603" y="1646202"/>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39" name="Chevron 138"/>
            <p:cNvSpPr/>
            <p:nvPr/>
          </p:nvSpPr>
          <p:spPr>
            <a:xfrm rot="16200000">
              <a:off x="1967602" y="1749700"/>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grpSp>
      <p:grpSp>
        <p:nvGrpSpPr>
          <p:cNvPr id="140" name="Group 139"/>
          <p:cNvGrpSpPr/>
          <p:nvPr/>
        </p:nvGrpSpPr>
        <p:grpSpPr>
          <a:xfrm>
            <a:off x="8112353" y="2879765"/>
            <a:ext cx="198693" cy="214342"/>
            <a:chOff x="1888612" y="1625170"/>
            <a:chExt cx="279403" cy="324943"/>
          </a:xfrm>
        </p:grpSpPr>
        <p:sp>
          <p:nvSpPr>
            <p:cNvPr id="141" name="Chevron 140"/>
            <p:cNvSpPr/>
            <p:nvPr/>
          </p:nvSpPr>
          <p:spPr>
            <a:xfrm rot="16200000">
              <a:off x="1967601" y="1546181"/>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42" name="Chevron 141"/>
            <p:cNvSpPr/>
            <p:nvPr/>
          </p:nvSpPr>
          <p:spPr>
            <a:xfrm rot="16200000">
              <a:off x="1967603" y="1646202"/>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43" name="Chevron 142"/>
            <p:cNvSpPr/>
            <p:nvPr/>
          </p:nvSpPr>
          <p:spPr>
            <a:xfrm rot="16200000">
              <a:off x="1967602" y="1749700"/>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grpSp>
      <p:grpSp>
        <p:nvGrpSpPr>
          <p:cNvPr id="144" name="Group 143"/>
          <p:cNvGrpSpPr/>
          <p:nvPr/>
        </p:nvGrpSpPr>
        <p:grpSpPr>
          <a:xfrm>
            <a:off x="7070496" y="1368860"/>
            <a:ext cx="198693" cy="214342"/>
            <a:chOff x="1888612" y="1625170"/>
            <a:chExt cx="279403" cy="324943"/>
          </a:xfrm>
        </p:grpSpPr>
        <p:sp>
          <p:nvSpPr>
            <p:cNvPr id="145" name="Chevron 144"/>
            <p:cNvSpPr/>
            <p:nvPr/>
          </p:nvSpPr>
          <p:spPr>
            <a:xfrm rot="16200000">
              <a:off x="1967601" y="1546181"/>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46" name="Chevron 145"/>
            <p:cNvSpPr/>
            <p:nvPr/>
          </p:nvSpPr>
          <p:spPr>
            <a:xfrm rot="16200000">
              <a:off x="1967603" y="1646202"/>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47" name="Chevron 146"/>
            <p:cNvSpPr/>
            <p:nvPr/>
          </p:nvSpPr>
          <p:spPr>
            <a:xfrm rot="16200000">
              <a:off x="1967602" y="1749700"/>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grpSp>
      <p:grpSp>
        <p:nvGrpSpPr>
          <p:cNvPr id="148" name="Group 147"/>
          <p:cNvGrpSpPr/>
          <p:nvPr/>
        </p:nvGrpSpPr>
        <p:grpSpPr>
          <a:xfrm>
            <a:off x="3756736" y="1477885"/>
            <a:ext cx="198693" cy="214342"/>
            <a:chOff x="1888612" y="1625170"/>
            <a:chExt cx="279403" cy="324943"/>
          </a:xfrm>
        </p:grpSpPr>
        <p:sp>
          <p:nvSpPr>
            <p:cNvPr id="149" name="Chevron 148"/>
            <p:cNvSpPr/>
            <p:nvPr/>
          </p:nvSpPr>
          <p:spPr>
            <a:xfrm rot="16200000">
              <a:off x="1967601" y="1546181"/>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50" name="Chevron 149"/>
            <p:cNvSpPr/>
            <p:nvPr/>
          </p:nvSpPr>
          <p:spPr>
            <a:xfrm rot="16200000">
              <a:off x="1967603" y="1646202"/>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51" name="Chevron 150"/>
            <p:cNvSpPr/>
            <p:nvPr/>
          </p:nvSpPr>
          <p:spPr>
            <a:xfrm rot="16200000">
              <a:off x="1967602" y="1749700"/>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grpSp>
      <p:grpSp>
        <p:nvGrpSpPr>
          <p:cNvPr id="152" name="Group 151"/>
          <p:cNvGrpSpPr/>
          <p:nvPr/>
        </p:nvGrpSpPr>
        <p:grpSpPr>
          <a:xfrm>
            <a:off x="8232557" y="3895896"/>
            <a:ext cx="198693" cy="214342"/>
            <a:chOff x="1888612" y="1625170"/>
            <a:chExt cx="279403" cy="324943"/>
          </a:xfrm>
        </p:grpSpPr>
        <p:sp>
          <p:nvSpPr>
            <p:cNvPr id="153" name="Chevron 152"/>
            <p:cNvSpPr/>
            <p:nvPr/>
          </p:nvSpPr>
          <p:spPr>
            <a:xfrm rot="16200000">
              <a:off x="1967601" y="1546181"/>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54" name="Chevron 153"/>
            <p:cNvSpPr/>
            <p:nvPr/>
          </p:nvSpPr>
          <p:spPr>
            <a:xfrm rot="16200000">
              <a:off x="1967603" y="1646202"/>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55" name="Chevron 154"/>
            <p:cNvSpPr/>
            <p:nvPr/>
          </p:nvSpPr>
          <p:spPr>
            <a:xfrm rot="16200000">
              <a:off x="1967602" y="1749700"/>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grpSp>
      <p:grpSp>
        <p:nvGrpSpPr>
          <p:cNvPr id="156" name="Group 155"/>
          <p:cNvGrpSpPr/>
          <p:nvPr/>
        </p:nvGrpSpPr>
        <p:grpSpPr>
          <a:xfrm>
            <a:off x="8190993" y="4477355"/>
            <a:ext cx="198693" cy="214342"/>
            <a:chOff x="1888612" y="1625170"/>
            <a:chExt cx="279403" cy="324943"/>
          </a:xfrm>
        </p:grpSpPr>
        <p:sp>
          <p:nvSpPr>
            <p:cNvPr id="157" name="Chevron 156"/>
            <p:cNvSpPr/>
            <p:nvPr/>
          </p:nvSpPr>
          <p:spPr>
            <a:xfrm rot="16200000">
              <a:off x="1967601" y="1546181"/>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58" name="Chevron 157"/>
            <p:cNvSpPr/>
            <p:nvPr/>
          </p:nvSpPr>
          <p:spPr>
            <a:xfrm rot="16200000">
              <a:off x="1967603" y="1646202"/>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sp>
          <p:nvSpPr>
            <p:cNvPr id="159" name="Chevron 158"/>
            <p:cNvSpPr/>
            <p:nvPr/>
          </p:nvSpPr>
          <p:spPr>
            <a:xfrm rot="16200000">
              <a:off x="1967602" y="1749700"/>
              <a:ext cx="121424" cy="279401"/>
            </a:xfrm>
            <a:prstGeom prst="chevron">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solidFill>
                  <a:schemeClr val="bg1"/>
                </a:solidFill>
              </a:endParaRPr>
            </a:p>
          </p:txBody>
        </p:sp>
      </p:grpSp>
      <p:sp>
        <p:nvSpPr>
          <p:cNvPr id="4" name="Title 3"/>
          <p:cNvSpPr>
            <a:spLocks noGrp="1"/>
          </p:cNvSpPr>
          <p:nvPr>
            <p:ph type="title" idx="4294967295"/>
          </p:nvPr>
        </p:nvSpPr>
        <p:spPr>
          <a:xfrm>
            <a:off x="0" y="228600"/>
            <a:ext cx="11152188" cy="747713"/>
          </a:xfrm>
          <a:prstGeom prst="rect">
            <a:avLst/>
          </a:prstGeom>
        </p:spPr>
        <p:txBody>
          <a:bodyPr>
            <a:normAutofit fontScale="90000"/>
          </a:bodyPr>
          <a:lstStyle/>
          <a:p>
            <a:r>
              <a:rPr lang="en-US" dirty="0" smtClean="0"/>
              <a:t>Sample architecture</a:t>
            </a:r>
            <a:endParaRPr lang="en-US" dirty="0"/>
          </a:p>
        </p:txBody>
      </p:sp>
    </p:spTree>
    <p:extLst>
      <p:ext uri="{BB962C8B-B14F-4D97-AF65-F5344CB8AC3E}">
        <p14:creationId xmlns:p14="http://schemas.microsoft.com/office/powerpoint/2010/main" val="42067059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86"/>
                                        </p:tgtEl>
                                        <p:attrNameLst>
                                          <p:attrName>style.visibility</p:attrName>
                                        </p:attrNameLst>
                                      </p:cBhvr>
                                      <p:to>
                                        <p:strVal val="visible"/>
                                      </p:to>
                                    </p:set>
                                    <p:animEffect transition="in" filter="wipe(down)">
                                      <p:cBhvr>
                                        <p:cTn id="12" dur="500"/>
                                        <p:tgtEl>
                                          <p:spTgt spid="86"/>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91"/>
                                        </p:tgtEl>
                                        <p:attrNameLst>
                                          <p:attrName>style.visibility</p:attrName>
                                        </p:attrNameLst>
                                      </p:cBhvr>
                                      <p:to>
                                        <p:strVal val="visible"/>
                                      </p:to>
                                    </p:set>
                                    <p:animEffect transition="in" filter="fade">
                                      <p:cBhvr>
                                        <p:cTn id="16" dur="500"/>
                                        <p:tgtEl>
                                          <p:spTgt spid="91"/>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wipe(left)">
                                      <p:cBhvr>
                                        <p:cTn id="21" dur="500"/>
                                        <p:tgtEl>
                                          <p:spTgt spid="35"/>
                                        </p:tgtEl>
                                      </p:cBhvr>
                                    </p:animEffec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92"/>
                                        </p:tgtEl>
                                        <p:attrNameLst>
                                          <p:attrName>style.visibility</p:attrName>
                                        </p:attrNameLst>
                                      </p:cBhvr>
                                      <p:to>
                                        <p:strVal val="visible"/>
                                      </p:to>
                                    </p:set>
                                    <p:animEffect transition="in" filter="fade">
                                      <p:cBhvr>
                                        <p:cTn id="25" dur="500"/>
                                        <p:tgtEl>
                                          <p:spTgt spid="9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93"/>
                                        </p:tgtEl>
                                        <p:attrNameLst>
                                          <p:attrName>style.visibility</p:attrName>
                                        </p:attrNameLst>
                                      </p:cBhvr>
                                      <p:to>
                                        <p:strVal val="visible"/>
                                      </p:to>
                                    </p:set>
                                    <p:animEffect transition="in" filter="wipe(left)">
                                      <p:cBhvr>
                                        <p:cTn id="30" dur="500"/>
                                        <p:tgtEl>
                                          <p:spTgt spid="93"/>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94"/>
                                        </p:tgtEl>
                                        <p:attrNameLst>
                                          <p:attrName>style.visibility</p:attrName>
                                        </p:attrNameLst>
                                      </p:cBhvr>
                                      <p:to>
                                        <p:strVal val="visible"/>
                                      </p:to>
                                    </p:set>
                                    <p:animEffect transition="in" filter="fade">
                                      <p:cBhvr>
                                        <p:cTn id="34" dur="500"/>
                                        <p:tgtEl>
                                          <p:spTgt spid="94"/>
                                        </p:tgtEl>
                                      </p:cBhvr>
                                    </p:animEffect>
                                  </p:childTnLst>
                                </p:cTn>
                              </p:par>
                              <p:par>
                                <p:cTn id="35" presetID="10" presetClass="entr" presetSubtype="0"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98"/>
                                        </p:tgtEl>
                                        <p:attrNameLst>
                                          <p:attrName>style.visibility</p:attrName>
                                        </p:attrNameLst>
                                      </p:cBhvr>
                                      <p:to>
                                        <p:strVal val="visible"/>
                                      </p:to>
                                    </p:set>
                                    <p:animEffect transition="in" filter="fade">
                                      <p:cBhvr>
                                        <p:cTn id="42" dur="500"/>
                                        <p:tgtEl>
                                          <p:spTgt spid="98"/>
                                        </p:tgtEl>
                                      </p:cBhvr>
                                    </p:animEffect>
                                  </p:childTnLst>
                                </p:cTn>
                              </p:par>
                            </p:childTnLst>
                          </p:cTn>
                        </p:par>
                        <p:par>
                          <p:cTn id="43" fill="hold">
                            <p:stCondLst>
                              <p:cond delay="500"/>
                            </p:stCondLst>
                            <p:childTnLst>
                              <p:par>
                                <p:cTn id="44" presetID="22" presetClass="entr" presetSubtype="1" fill="hold" nodeType="afterEffect">
                                  <p:stCondLst>
                                    <p:cond delay="0"/>
                                  </p:stCondLst>
                                  <p:childTnLst>
                                    <p:set>
                                      <p:cBhvr>
                                        <p:cTn id="45" dur="1" fill="hold">
                                          <p:stCondLst>
                                            <p:cond delay="0"/>
                                          </p:stCondLst>
                                        </p:cTn>
                                        <p:tgtEl>
                                          <p:spTgt spid="99"/>
                                        </p:tgtEl>
                                        <p:attrNameLst>
                                          <p:attrName>style.visibility</p:attrName>
                                        </p:attrNameLst>
                                      </p:cBhvr>
                                      <p:to>
                                        <p:strVal val="visible"/>
                                      </p:to>
                                    </p:set>
                                    <p:animEffect transition="in" filter="wipe(up)">
                                      <p:cBhvr>
                                        <p:cTn id="46" dur="500"/>
                                        <p:tgtEl>
                                          <p:spTgt spid="99"/>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00"/>
                                        </p:tgtEl>
                                        <p:attrNameLst>
                                          <p:attrName>style.visibility</p:attrName>
                                        </p:attrNameLst>
                                      </p:cBhvr>
                                      <p:to>
                                        <p:strVal val="visible"/>
                                      </p:to>
                                    </p:set>
                                    <p:animEffect transition="in" filter="fade">
                                      <p:cBhvr>
                                        <p:cTn id="51" dur="500"/>
                                        <p:tgtEl>
                                          <p:spTgt spid="100"/>
                                        </p:tgtEl>
                                      </p:cBhvr>
                                    </p:animEffect>
                                  </p:childTnLst>
                                </p:cTn>
                              </p:par>
                            </p:childTnLst>
                          </p:cTn>
                        </p:par>
                        <p:par>
                          <p:cTn id="52" fill="hold">
                            <p:stCondLst>
                              <p:cond delay="500"/>
                            </p:stCondLst>
                            <p:childTnLst>
                              <p:par>
                                <p:cTn id="53" presetID="22" presetClass="entr" presetSubtype="1" fill="hold" nodeType="afterEffect">
                                  <p:stCondLst>
                                    <p:cond delay="0"/>
                                  </p:stCondLst>
                                  <p:childTnLst>
                                    <p:set>
                                      <p:cBhvr>
                                        <p:cTn id="54" dur="1" fill="hold">
                                          <p:stCondLst>
                                            <p:cond delay="0"/>
                                          </p:stCondLst>
                                        </p:cTn>
                                        <p:tgtEl>
                                          <p:spTgt spid="101"/>
                                        </p:tgtEl>
                                        <p:attrNameLst>
                                          <p:attrName>style.visibility</p:attrName>
                                        </p:attrNameLst>
                                      </p:cBhvr>
                                      <p:to>
                                        <p:strVal val="visible"/>
                                      </p:to>
                                    </p:set>
                                    <p:animEffect transition="in" filter="wipe(up)">
                                      <p:cBhvr>
                                        <p:cTn id="55" dur="500"/>
                                        <p:tgtEl>
                                          <p:spTgt spid="101"/>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136"/>
                                        </p:tgtEl>
                                        <p:attrNameLst>
                                          <p:attrName>style.visibility</p:attrName>
                                        </p:attrNameLst>
                                      </p:cBhvr>
                                      <p:to>
                                        <p:strVal val="visible"/>
                                      </p:to>
                                    </p:set>
                                    <p:animEffect transition="in" filter="fade">
                                      <p:cBhvr>
                                        <p:cTn id="60" dur="500"/>
                                        <p:tgtEl>
                                          <p:spTgt spid="136"/>
                                        </p:tgtEl>
                                      </p:cBhvr>
                                    </p:animEffect>
                                    <p:anim calcmode="lin" valueType="num">
                                      <p:cBhvr>
                                        <p:cTn id="61" dur="500" fill="hold"/>
                                        <p:tgtEl>
                                          <p:spTgt spid="136"/>
                                        </p:tgtEl>
                                        <p:attrNameLst>
                                          <p:attrName>ppt_x</p:attrName>
                                        </p:attrNameLst>
                                      </p:cBhvr>
                                      <p:tavLst>
                                        <p:tav tm="0">
                                          <p:val>
                                            <p:strVal val="#ppt_x"/>
                                          </p:val>
                                        </p:tav>
                                        <p:tav tm="100000">
                                          <p:val>
                                            <p:strVal val="#ppt_x"/>
                                          </p:val>
                                        </p:tav>
                                      </p:tavLst>
                                    </p:anim>
                                    <p:anim calcmode="lin" valueType="num">
                                      <p:cBhvr>
                                        <p:cTn id="62" dur="500" fill="hold"/>
                                        <p:tgtEl>
                                          <p:spTgt spid="136"/>
                                        </p:tgtEl>
                                        <p:attrNameLst>
                                          <p:attrName>ppt_y</p:attrName>
                                        </p:attrNameLst>
                                      </p:cBhvr>
                                      <p:tavLst>
                                        <p:tav tm="0">
                                          <p:val>
                                            <p:strVal val="#ppt_y+.1"/>
                                          </p:val>
                                        </p:tav>
                                        <p:tav tm="100000">
                                          <p:val>
                                            <p:strVal val="#ppt_y"/>
                                          </p:val>
                                        </p:tav>
                                      </p:tavLst>
                                    </p:anim>
                                  </p:childTnLst>
                                </p:cTn>
                              </p:par>
                            </p:childTnLst>
                          </p:cTn>
                        </p:par>
                        <p:par>
                          <p:cTn id="63" fill="hold">
                            <p:stCondLst>
                              <p:cond delay="500"/>
                            </p:stCondLst>
                            <p:childTnLst>
                              <p:par>
                                <p:cTn id="64" presetID="42" presetClass="entr" presetSubtype="0" fill="hold" nodeType="afterEffect">
                                  <p:stCondLst>
                                    <p:cond delay="0"/>
                                  </p:stCondLst>
                                  <p:childTnLst>
                                    <p:set>
                                      <p:cBhvr>
                                        <p:cTn id="65" dur="1" fill="hold">
                                          <p:stCondLst>
                                            <p:cond delay="0"/>
                                          </p:stCondLst>
                                        </p:cTn>
                                        <p:tgtEl>
                                          <p:spTgt spid="140"/>
                                        </p:tgtEl>
                                        <p:attrNameLst>
                                          <p:attrName>style.visibility</p:attrName>
                                        </p:attrNameLst>
                                      </p:cBhvr>
                                      <p:to>
                                        <p:strVal val="visible"/>
                                      </p:to>
                                    </p:set>
                                    <p:animEffect transition="in" filter="fade">
                                      <p:cBhvr>
                                        <p:cTn id="66" dur="500"/>
                                        <p:tgtEl>
                                          <p:spTgt spid="140"/>
                                        </p:tgtEl>
                                      </p:cBhvr>
                                    </p:animEffect>
                                    <p:anim calcmode="lin" valueType="num">
                                      <p:cBhvr>
                                        <p:cTn id="67" dur="500" fill="hold"/>
                                        <p:tgtEl>
                                          <p:spTgt spid="140"/>
                                        </p:tgtEl>
                                        <p:attrNameLst>
                                          <p:attrName>ppt_x</p:attrName>
                                        </p:attrNameLst>
                                      </p:cBhvr>
                                      <p:tavLst>
                                        <p:tav tm="0">
                                          <p:val>
                                            <p:strVal val="#ppt_x"/>
                                          </p:val>
                                        </p:tav>
                                        <p:tav tm="100000">
                                          <p:val>
                                            <p:strVal val="#ppt_x"/>
                                          </p:val>
                                        </p:tav>
                                      </p:tavLst>
                                    </p:anim>
                                    <p:anim calcmode="lin" valueType="num">
                                      <p:cBhvr>
                                        <p:cTn id="68" dur="500" fill="hold"/>
                                        <p:tgtEl>
                                          <p:spTgt spid="140"/>
                                        </p:tgtEl>
                                        <p:attrNameLst>
                                          <p:attrName>ppt_y</p:attrName>
                                        </p:attrNameLst>
                                      </p:cBhvr>
                                      <p:tavLst>
                                        <p:tav tm="0">
                                          <p:val>
                                            <p:strVal val="#ppt_y+.1"/>
                                          </p:val>
                                        </p:tav>
                                        <p:tav tm="100000">
                                          <p:val>
                                            <p:strVal val="#ppt_y"/>
                                          </p:val>
                                        </p:tav>
                                      </p:tavLst>
                                    </p:anim>
                                  </p:childTnLst>
                                </p:cTn>
                              </p:par>
                            </p:childTnLst>
                          </p:cTn>
                        </p:par>
                        <p:par>
                          <p:cTn id="69" fill="hold">
                            <p:stCondLst>
                              <p:cond delay="1000"/>
                            </p:stCondLst>
                            <p:childTnLst>
                              <p:par>
                                <p:cTn id="70" presetID="42" presetClass="entr" presetSubtype="0" fill="hold" nodeType="afterEffect">
                                  <p:stCondLst>
                                    <p:cond delay="0"/>
                                  </p:stCondLst>
                                  <p:childTnLst>
                                    <p:set>
                                      <p:cBhvr>
                                        <p:cTn id="71" dur="1" fill="hold">
                                          <p:stCondLst>
                                            <p:cond delay="0"/>
                                          </p:stCondLst>
                                        </p:cTn>
                                        <p:tgtEl>
                                          <p:spTgt spid="144"/>
                                        </p:tgtEl>
                                        <p:attrNameLst>
                                          <p:attrName>style.visibility</p:attrName>
                                        </p:attrNameLst>
                                      </p:cBhvr>
                                      <p:to>
                                        <p:strVal val="visible"/>
                                      </p:to>
                                    </p:set>
                                    <p:animEffect transition="in" filter="fade">
                                      <p:cBhvr>
                                        <p:cTn id="72" dur="500"/>
                                        <p:tgtEl>
                                          <p:spTgt spid="144"/>
                                        </p:tgtEl>
                                      </p:cBhvr>
                                    </p:animEffect>
                                    <p:anim calcmode="lin" valueType="num">
                                      <p:cBhvr>
                                        <p:cTn id="73" dur="500" fill="hold"/>
                                        <p:tgtEl>
                                          <p:spTgt spid="144"/>
                                        </p:tgtEl>
                                        <p:attrNameLst>
                                          <p:attrName>ppt_x</p:attrName>
                                        </p:attrNameLst>
                                      </p:cBhvr>
                                      <p:tavLst>
                                        <p:tav tm="0">
                                          <p:val>
                                            <p:strVal val="#ppt_x"/>
                                          </p:val>
                                        </p:tav>
                                        <p:tav tm="100000">
                                          <p:val>
                                            <p:strVal val="#ppt_x"/>
                                          </p:val>
                                        </p:tav>
                                      </p:tavLst>
                                    </p:anim>
                                    <p:anim calcmode="lin" valueType="num">
                                      <p:cBhvr>
                                        <p:cTn id="74" dur="500" fill="hold"/>
                                        <p:tgtEl>
                                          <p:spTgt spid="144"/>
                                        </p:tgtEl>
                                        <p:attrNameLst>
                                          <p:attrName>ppt_y</p:attrName>
                                        </p:attrNameLst>
                                      </p:cBhvr>
                                      <p:tavLst>
                                        <p:tav tm="0">
                                          <p:val>
                                            <p:strVal val="#ppt_y+.1"/>
                                          </p:val>
                                        </p:tav>
                                        <p:tav tm="100000">
                                          <p:val>
                                            <p:strVal val="#ppt_y"/>
                                          </p:val>
                                        </p:tav>
                                      </p:tavLst>
                                    </p:anim>
                                  </p:childTnLst>
                                </p:cTn>
                              </p:par>
                            </p:childTnLst>
                          </p:cTn>
                        </p:par>
                        <p:par>
                          <p:cTn id="75" fill="hold">
                            <p:stCondLst>
                              <p:cond delay="1500"/>
                            </p:stCondLst>
                            <p:childTnLst>
                              <p:par>
                                <p:cTn id="76" presetID="42" presetClass="entr" presetSubtype="0" fill="hold" nodeType="afterEffect">
                                  <p:stCondLst>
                                    <p:cond delay="0"/>
                                  </p:stCondLst>
                                  <p:childTnLst>
                                    <p:set>
                                      <p:cBhvr>
                                        <p:cTn id="77" dur="1" fill="hold">
                                          <p:stCondLst>
                                            <p:cond delay="0"/>
                                          </p:stCondLst>
                                        </p:cTn>
                                        <p:tgtEl>
                                          <p:spTgt spid="148"/>
                                        </p:tgtEl>
                                        <p:attrNameLst>
                                          <p:attrName>style.visibility</p:attrName>
                                        </p:attrNameLst>
                                      </p:cBhvr>
                                      <p:to>
                                        <p:strVal val="visible"/>
                                      </p:to>
                                    </p:set>
                                    <p:animEffect transition="in" filter="fade">
                                      <p:cBhvr>
                                        <p:cTn id="78" dur="500"/>
                                        <p:tgtEl>
                                          <p:spTgt spid="148"/>
                                        </p:tgtEl>
                                      </p:cBhvr>
                                    </p:animEffect>
                                    <p:anim calcmode="lin" valueType="num">
                                      <p:cBhvr>
                                        <p:cTn id="79" dur="500" fill="hold"/>
                                        <p:tgtEl>
                                          <p:spTgt spid="148"/>
                                        </p:tgtEl>
                                        <p:attrNameLst>
                                          <p:attrName>ppt_x</p:attrName>
                                        </p:attrNameLst>
                                      </p:cBhvr>
                                      <p:tavLst>
                                        <p:tav tm="0">
                                          <p:val>
                                            <p:strVal val="#ppt_x"/>
                                          </p:val>
                                        </p:tav>
                                        <p:tav tm="100000">
                                          <p:val>
                                            <p:strVal val="#ppt_x"/>
                                          </p:val>
                                        </p:tav>
                                      </p:tavLst>
                                    </p:anim>
                                    <p:anim calcmode="lin" valueType="num">
                                      <p:cBhvr>
                                        <p:cTn id="80" dur="500" fill="hold"/>
                                        <p:tgtEl>
                                          <p:spTgt spid="148"/>
                                        </p:tgtEl>
                                        <p:attrNameLst>
                                          <p:attrName>ppt_y</p:attrName>
                                        </p:attrNameLst>
                                      </p:cBhvr>
                                      <p:tavLst>
                                        <p:tav tm="0">
                                          <p:val>
                                            <p:strVal val="#ppt_y+.1"/>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nodeType="clickEffect">
                                  <p:stCondLst>
                                    <p:cond delay="0"/>
                                  </p:stCondLst>
                                  <p:childTnLst>
                                    <p:set>
                                      <p:cBhvr>
                                        <p:cTn id="84" dur="1" fill="hold">
                                          <p:stCondLst>
                                            <p:cond delay="0"/>
                                          </p:stCondLst>
                                        </p:cTn>
                                        <p:tgtEl>
                                          <p:spTgt spid="122"/>
                                        </p:tgtEl>
                                        <p:attrNameLst>
                                          <p:attrName>style.visibility</p:attrName>
                                        </p:attrNameLst>
                                      </p:cBhvr>
                                      <p:to>
                                        <p:strVal val="visible"/>
                                      </p:to>
                                    </p:set>
                                    <p:animEffect transition="in" filter="fade">
                                      <p:cBhvr>
                                        <p:cTn id="85" dur="500"/>
                                        <p:tgtEl>
                                          <p:spTgt spid="122"/>
                                        </p:tgtEl>
                                      </p:cBhvr>
                                    </p:animEffect>
                                    <p:anim calcmode="lin" valueType="num">
                                      <p:cBhvr>
                                        <p:cTn id="86" dur="500" fill="hold"/>
                                        <p:tgtEl>
                                          <p:spTgt spid="122"/>
                                        </p:tgtEl>
                                        <p:attrNameLst>
                                          <p:attrName>ppt_x</p:attrName>
                                        </p:attrNameLst>
                                      </p:cBhvr>
                                      <p:tavLst>
                                        <p:tav tm="0">
                                          <p:val>
                                            <p:strVal val="#ppt_x"/>
                                          </p:val>
                                        </p:tav>
                                        <p:tav tm="100000">
                                          <p:val>
                                            <p:strVal val="#ppt_x"/>
                                          </p:val>
                                        </p:tav>
                                      </p:tavLst>
                                    </p:anim>
                                    <p:anim calcmode="lin" valueType="num">
                                      <p:cBhvr>
                                        <p:cTn id="87" dur="500" fill="hold"/>
                                        <p:tgtEl>
                                          <p:spTgt spid="122"/>
                                        </p:tgtEl>
                                        <p:attrNameLst>
                                          <p:attrName>ppt_y</p:attrName>
                                        </p:attrNameLst>
                                      </p:cBhvr>
                                      <p:tavLst>
                                        <p:tav tm="0">
                                          <p:val>
                                            <p:strVal val="#ppt_y+.1"/>
                                          </p:val>
                                        </p:tav>
                                        <p:tav tm="100000">
                                          <p:val>
                                            <p:strVal val="#ppt_y"/>
                                          </p:val>
                                        </p:tav>
                                      </p:tavLst>
                                    </p:anim>
                                  </p:childTnLst>
                                </p:cTn>
                              </p:par>
                            </p:childTnLst>
                          </p:cTn>
                        </p:par>
                        <p:par>
                          <p:cTn id="88" fill="hold">
                            <p:stCondLst>
                              <p:cond delay="500"/>
                            </p:stCondLst>
                            <p:childTnLst>
                              <p:par>
                                <p:cTn id="89" presetID="42" presetClass="entr" presetSubtype="0" fill="hold" nodeType="afterEffect">
                                  <p:stCondLst>
                                    <p:cond delay="0"/>
                                  </p:stCondLst>
                                  <p:childTnLst>
                                    <p:set>
                                      <p:cBhvr>
                                        <p:cTn id="90" dur="1" fill="hold">
                                          <p:stCondLst>
                                            <p:cond delay="0"/>
                                          </p:stCondLst>
                                        </p:cTn>
                                        <p:tgtEl>
                                          <p:spTgt spid="124"/>
                                        </p:tgtEl>
                                        <p:attrNameLst>
                                          <p:attrName>style.visibility</p:attrName>
                                        </p:attrNameLst>
                                      </p:cBhvr>
                                      <p:to>
                                        <p:strVal val="visible"/>
                                      </p:to>
                                    </p:set>
                                    <p:animEffect transition="in" filter="fade">
                                      <p:cBhvr>
                                        <p:cTn id="91" dur="500"/>
                                        <p:tgtEl>
                                          <p:spTgt spid="124"/>
                                        </p:tgtEl>
                                      </p:cBhvr>
                                    </p:animEffect>
                                    <p:anim calcmode="lin" valueType="num">
                                      <p:cBhvr>
                                        <p:cTn id="92" dur="500" fill="hold"/>
                                        <p:tgtEl>
                                          <p:spTgt spid="124"/>
                                        </p:tgtEl>
                                        <p:attrNameLst>
                                          <p:attrName>ppt_x</p:attrName>
                                        </p:attrNameLst>
                                      </p:cBhvr>
                                      <p:tavLst>
                                        <p:tav tm="0">
                                          <p:val>
                                            <p:strVal val="#ppt_x"/>
                                          </p:val>
                                        </p:tav>
                                        <p:tav tm="100000">
                                          <p:val>
                                            <p:strVal val="#ppt_x"/>
                                          </p:val>
                                        </p:tav>
                                      </p:tavLst>
                                    </p:anim>
                                    <p:anim calcmode="lin" valueType="num">
                                      <p:cBhvr>
                                        <p:cTn id="93" dur="500" fill="hold"/>
                                        <p:tgtEl>
                                          <p:spTgt spid="124"/>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53" presetClass="entr" presetSubtype="16" fill="hold" grpId="0" nodeType="clickEffect">
                                  <p:stCondLst>
                                    <p:cond delay="0"/>
                                  </p:stCondLst>
                                  <p:childTnLst>
                                    <p:set>
                                      <p:cBhvr>
                                        <p:cTn id="97" dur="1" fill="hold">
                                          <p:stCondLst>
                                            <p:cond delay="0"/>
                                          </p:stCondLst>
                                        </p:cTn>
                                        <p:tgtEl>
                                          <p:spTgt spid="107"/>
                                        </p:tgtEl>
                                        <p:attrNameLst>
                                          <p:attrName>style.visibility</p:attrName>
                                        </p:attrNameLst>
                                      </p:cBhvr>
                                      <p:to>
                                        <p:strVal val="visible"/>
                                      </p:to>
                                    </p:set>
                                    <p:anim calcmode="lin" valueType="num">
                                      <p:cBhvr>
                                        <p:cTn id="98" dur="500" fill="hold"/>
                                        <p:tgtEl>
                                          <p:spTgt spid="107"/>
                                        </p:tgtEl>
                                        <p:attrNameLst>
                                          <p:attrName>ppt_w</p:attrName>
                                        </p:attrNameLst>
                                      </p:cBhvr>
                                      <p:tavLst>
                                        <p:tav tm="0">
                                          <p:val>
                                            <p:fltVal val="0"/>
                                          </p:val>
                                        </p:tav>
                                        <p:tav tm="100000">
                                          <p:val>
                                            <p:strVal val="#ppt_w"/>
                                          </p:val>
                                        </p:tav>
                                      </p:tavLst>
                                    </p:anim>
                                    <p:anim calcmode="lin" valueType="num">
                                      <p:cBhvr>
                                        <p:cTn id="99" dur="500" fill="hold"/>
                                        <p:tgtEl>
                                          <p:spTgt spid="107"/>
                                        </p:tgtEl>
                                        <p:attrNameLst>
                                          <p:attrName>ppt_h</p:attrName>
                                        </p:attrNameLst>
                                      </p:cBhvr>
                                      <p:tavLst>
                                        <p:tav tm="0">
                                          <p:val>
                                            <p:fltVal val="0"/>
                                          </p:val>
                                        </p:tav>
                                        <p:tav tm="100000">
                                          <p:val>
                                            <p:strVal val="#ppt_h"/>
                                          </p:val>
                                        </p:tav>
                                      </p:tavLst>
                                    </p:anim>
                                    <p:animEffect transition="in" filter="fade">
                                      <p:cBhvr>
                                        <p:cTn id="100" dur="500"/>
                                        <p:tgtEl>
                                          <p:spTgt spid="107"/>
                                        </p:tgtEl>
                                      </p:cBhvr>
                                    </p:animEffect>
                                  </p:childTnLst>
                                </p:cTn>
                              </p:par>
                            </p:childTnLst>
                          </p:cTn>
                        </p:par>
                      </p:childTnLst>
                    </p:cTn>
                  </p:par>
                  <p:par>
                    <p:cTn id="101" fill="hold">
                      <p:stCondLst>
                        <p:cond delay="indefinite"/>
                      </p:stCondLst>
                      <p:childTnLst>
                        <p:par>
                          <p:cTn id="102" fill="hold">
                            <p:stCondLst>
                              <p:cond delay="0"/>
                            </p:stCondLst>
                            <p:childTnLst>
                              <p:par>
                                <p:cTn id="103" presetID="22" presetClass="exit" presetSubtype="2" fill="hold" nodeType="clickEffect">
                                  <p:stCondLst>
                                    <p:cond delay="0"/>
                                  </p:stCondLst>
                                  <p:childTnLst>
                                    <p:animEffect transition="out" filter="wipe(right)">
                                      <p:cBhvr>
                                        <p:cTn id="104" dur="500"/>
                                        <p:tgtEl>
                                          <p:spTgt spid="86"/>
                                        </p:tgtEl>
                                      </p:cBhvr>
                                    </p:animEffect>
                                    <p:set>
                                      <p:cBhvr>
                                        <p:cTn id="105" dur="1" fill="hold">
                                          <p:stCondLst>
                                            <p:cond delay="499"/>
                                          </p:stCondLst>
                                        </p:cTn>
                                        <p:tgtEl>
                                          <p:spTgt spid="86"/>
                                        </p:tgtEl>
                                        <p:attrNameLst>
                                          <p:attrName>style.visibility</p:attrName>
                                        </p:attrNameLst>
                                      </p:cBhvr>
                                      <p:to>
                                        <p:strVal val="hidden"/>
                                      </p:to>
                                    </p:set>
                                  </p:childTnLst>
                                </p:cTn>
                              </p:par>
                            </p:childTnLst>
                          </p:cTn>
                        </p:par>
                      </p:childTnLst>
                    </p:cTn>
                  </p:par>
                  <p:par>
                    <p:cTn id="106" fill="hold">
                      <p:stCondLst>
                        <p:cond delay="indefinite"/>
                      </p:stCondLst>
                      <p:childTnLst>
                        <p:par>
                          <p:cTn id="107" fill="hold">
                            <p:stCondLst>
                              <p:cond delay="0"/>
                            </p:stCondLst>
                            <p:childTnLst>
                              <p:par>
                                <p:cTn id="108" presetID="22" presetClass="entr" presetSubtype="8" fill="hold" nodeType="clickEffect">
                                  <p:stCondLst>
                                    <p:cond delay="0"/>
                                  </p:stCondLst>
                                  <p:childTnLst>
                                    <p:set>
                                      <p:cBhvr>
                                        <p:cTn id="109" dur="1" fill="hold">
                                          <p:stCondLst>
                                            <p:cond delay="0"/>
                                          </p:stCondLst>
                                        </p:cTn>
                                        <p:tgtEl>
                                          <p:spTgt spid="39"/>
                                        </p:tgtEl>
                                        <p:attrNameLst>
                                          <p:attrName>style.visibility</p:attrName>
                                        </p:attrNameLst>
                                      </p:cBhvr>
                                      <p:to>
                                        <p:strVal val="visible"/>
                                      </p:to>
                                    </p:set>
                                    <p:animEffect transition="in" filter="wipe(left)">
                                      <p:cBhvr>
                                        <p:cTn id="110" dur="500"/>
                                        <p:tgtEl>
                                          <p:spTgt spid="39"/>
                                        </p:tgtEl>
                                      </p:cBhvr>
                                    </p:animEffect>
                                  </p:childTnLst>
                                </p:cTn>
                              </p:par>
                            </p:childTnLst>
                          </p:cTn>
                        </p:par>
                        <p:par>
                          <p:cTn id="111" fill="hold">
                            <p:stCondLst>
                              <p:cond delay="500"/>
                            </p:stCondLst>
                            <p:childTnLst>
                              <p:par>
                                <p:cTn id="112" presetID="10" presetClass="entr" presetSubtype="0" fill="hold" nodeType="afterEffect">
                                  <p:stCondLst>
                                    <p:cond delay="0"/>
                                  </p:stCondLst>
                                  <p:childTnLst>
                                    <p:set>
                                      <p:cBhvr>
                                        <p:cTn id="113" dur="1" fill="hold">
                                          <p:stCondLst>
                                            <p:cond delay="0"/>
                                          </p:stCondLst>
                                        </p:cTn>
                                        <p:tgtEl>
                                          <p:spTgt spid="95"/>
                                        </p:tgtEl>
                                        <p:attrNameLst>
                                          <p:attrName>style.visibility</p:attrName>
                                        </p:attrNameLst>
                                      </p:cBhvr>
                                      <p:to>
                                        <p:strVal val="visible"/>
                                      </p:to>
                                    </p:set>
                                    <p:animEffect transition="in" filter="fade">
                                      <p:cBhvr>
                                        <p:cTn id="114" dur="500"/>
                                        <p:tgtEl>
                                          <p:spTgt spid="95"/>
                                        </p:tgtEl>
                                      </p:cBhvr>
                                    </p:animEffect>
                                  </p:childTnLst>
                                </p:cTn>
                              </p:par>
                            </p:childTnLst>
                          </p:cTn>
                        </p:par>
                        <p:par>
                          <p:cTn id="115" fill="hold">
                            <p:stCondLst>
                              <p:cond delay="1000"/>
                            </p:stCondLst>
                            <p:childTnLst>
                              <p:par>
                                <p:cTn id="116" presetID="22" presetClass="entr" presetSubtype="4" fill="hold" nodeType="afterEffect">
                                  <p:stCondLst>
                                    <p:cond delay="0"/>
                                  </p:stCondLst>
                                  <p:childTnLst>
                                    <p:set>
                                      <p:cBhvr>
                                        <p:cTn id="117" dur="1" fill="hold">
                                          <p:stCondLst>
                                            <p:cond delay="0"/>
                                          </p:stCondLst>
                                        </p:cTn>
                                        <p:tgtEl>
                                          <p:spTgt spid="38"/>
                                        </p:tgtEl>
                                        <p:attrNameLst>
                                          <p:attrName>style.visibility</p:attrName>
                                        </p:attrNameLst>
                                      </p:cBhvr>
                                      <p:to>
                                        <p:strVal val="visible"/>
                                      </p:to>
                                    </p:set>
                                    <p:animEffect transition="in" filter="wipe(down)">
                                      <p:cBhvr>
                                        <p:cTn id="118" dur="500"/>
                                        <p:tgtEl>
                                          <p:spTgt spid="38"/>
                                        </p:tgtEl>
                                      </p:cBhvr>
                                    </p:animEffect>
                                  </p:childTnLst>
                                </p:cTn>
                              </p:par>
                              <p:par>
                                <p:cTn id="119" presetID="22" presetClass="entr" presetSubtype="8" fill="hold" nodeType="withEffect">
                                  <p:stCondLst>
                                    <p:cond delay="0"/>
                                  </p:stCondLst>
                                  <p:childTnLst>
                                    <p:set>
                                      <p:cBhvr>
                                        <p:cTn id="120" dur="1" fill="hold">
                                          <p:stCondLst>
                                            <p:cond delay="0"/>
                                          </p:stCondLst>
                                        </p:cTn>
                                        <p:tgtEl>
                                          <p:spTgt spid="37"/>
                                        </p:tgtEl>
                                        <p:attrNameLst>
                                          <p:attrName>style.visibility</p:attrName>
                                        </p:attrNameLst>
                                      </p:cBhvr>
                                      <p:to>
                                        <p:strVal val="visible"/>
                                      </p:to>
                                    </p:set>
                                    <p:animEffect transition="in" filter="wipe(left)">
                                      <p:cBhvr>
                                        <p:cTn id="121" dur="500"/>
                                        <p:tgtEl>
                                          <p:spTgt spid="37"/>
                                        </p:tgtEl>
                                      </p:cBhvr>
                                    </p:animEffect>
                                  </p:childTnLst>
                                </p:cTn>
                              </p:par>
                            </p:childTnLst>
                          </p:cTn>
                        </p:par>
                        <p:par>
                          <p:cTn id="122" fill="hold">
                            <p:stCondLst>
                              <p:cond delay="2000"/>
                            </p:stCondLst>
                            <p:childTnLst>
                              <p:par>
                                <p:cTn id="123" presetID="10" presetClass="entr" presetSubtype="0" fill="hold" nodeType="afterEffect">
                                  <p:stCondLst>
                                    <p:cond delay="0"/>
                                  </p:stCondLst>
                                  <p:childTnLst>
                                    <p:set>
                                      <p:cBhvr>
                                        <p:cTn id="124" dur="1" fill="hold">
                                          <p:stCondLst>
                                            <p:cond delay="0"/>
                                          </p:stCondLst>
                                        </p:cTn>
                                        <p:tgtEl>
                                          <p:spTgt spid="96"/>
                                        </p:tgtEl>
                                        <p:attrNameLst>
                                          <p:attrName>style.visibility</p:attrName>
                                        </p:attrNameLst>
                                      </p:cBhvr>
                                      <p:to>
                                        <p:strVal val="visible"/>
                                      </p:to>
                                    </p:set>
                                    <p:animEffect transition="in" filter="fade">
                                      <p:cBhvr>
                                        <p:cTn id="125" dur="500"/>
                                        <p:tgtEl>
                                          <p:spTgt spid="96"/>
                                        </p:tgtEl>
                                      </p:cBhvr>
                                    </p:animEffect>
                                  </p:childTnLst>
                                </p:cTn>
                              </p:par>
                            </p:childTnLst>
                          </p:cTn>
                        </p:par>
                        <p:par>
                          <p:cTn id="126" fill="hold">
                            <p:stCondLst>
                              <p:cond delay="2500"/>
                            </p:stCondLst>
                            <p:childTnLst>
                              <p:par>
                                <p:cTn id="127" presetID="22" presetClass="entr" presetSubtype="8" fill="hold" nodeType="afterEffect">
                                  <p:stCondLst>
                                    <p:cond delay="0"/>
                                  </p:stCondLst>
                                  <p:childTnLst>
                                    <p:set>
                                      <p:cBhvr>
                                        <p:cTn id="128" dur="1" fill="hold">
                                          <p:stCondLst>
                                            <p:cond delay="0"/>
                                          </p:stCondLst>
                                        </p:cTn>
                                        <p:tgtEl>
                                          <p:spTgt spid="97"/>
                                        </p:tgtEl>
                                        <p:attrNameLst>
                                          <p:attrName>style.visibility</p:attrName>
                                        </p:attrNameLst>
                                      </p:cBhvr>
                                      <p:to>
                                        <p:strVal val="visible"/>
                                      </p:to>
                                    </p:set>
                                    <p:animEffect transition="in" filter="wipe(left)">
                                      <p:cBhvr>
                                        <p:cTn id="129" dur="500"/>
                                        <p:tgtEl>
                                          <p:spTgt spid="97"/>
                                        </p:tgtEl>
                                      </p:cBhvr>
                                    </p:animEffect>
                                  </p:childTnLst>
                                </p:cTn>
                              </p:par>
                            </p:childTnLst>
                          </p:cTn>
                        </p:par>
                        <p:par>
                          <p:cTn id="130" fill="hold">
                            <p:stCondLst>
                              <p:cond delay="3000"/>
                            </p:stCondLst>
                            <p:childTnLst>
                              <p:par>
                                <p:cTn id="131" presetID="42" presetClass="entr" presetSubtype="0" fill="hold" nodeType="afterEffect">
                                  <p:stCondLst>
                                    <p:cond delay="0"/>
                                  </p:stCondLst>
                                  <p:childTnLst>
                                    <p:set>
                                      <p:cBhvr>
                                        <p:cTn id="132" dur="1" fill="hold">
                                          <p:stCondLst>
                                            <p:cond delay="0"/>
                                          </p:stCondLst>
                                        </p:cTn>
                                        <p:tgtEl>
                                          <p:spTgt spid="128"/>
                                        </p:tgtEl>
                                        <p:attrNameLst>
                                          <p:attrName>style.visibility</p:attrName>
                                        </p:attrNameLst>
                                      </p:cBhvr>
                                      <p:to>
                                        <p:strVal val="visible"/>
                                      </p:to>
                                    </p:set>
                                    <p:animEffect transition="in" filter="fade">
                                      <p:cBhvr>
                                        <p:cTn id="133" dur="500"/>
                                        <p:tgtEl>
                                          <p:spTgt spid="128"/>
                                        </p:tgtEl>
                                      </p:cBhvr>
                                    </p:animEffect>
                                    <p:anim calcmode="lin" valueType="num">
                                      <p:cBhvr>
                                        <p:cTn id="134" dur="500" fill="hold"/>
                                        <p:tgtEl>
                                          <p:spTgt spid="128"/>
                                        </p:tgtEl>
                                        <p:attrNameLst>
                                          <p:attrName>ppt_x</p:attrName>
                                        </p:attrNameLst>
                                      </p:cBhvr>
                                      <p:tavLst>
                                        <p:tav tm="0">
                                          <p:val>
                                            <p:strVal val="#ppt_x"/>
                                          </p:val>
                                        </p:tav>
                                        <p:tav tm="100000">
                                          <p:val>
                                            <p:strVal val="#ppt_x"/>
                                          </p:val>
                                        </p:tav>
                                      </p:tavLst>
                                    </p:anim>
                                    <p:anim calcmode="lin" valueType="num">
                                      <p:cBhvr>
                                        <p:cTn id="135" dur="500" fill="hold"/>
                                        <p:tgtEl>
                                          <p:spTgt spid="128"/>
                                        </p:tgtEl>
                                        <p:attrNameLst>
                                          <p:attrName>ppt_y</p:attrName>
                                        </p:attrNameLst>
                                      </p:cBhvr>
                                      <p:tavLst>
                                        <p:tav tm="0">
                                          <p:val>
                                            <p:strVal val="#ppt_y+.1"/>
                                          </p:val>
                                        </p:tav>
                                        <p:tav tm="100000">
                                          <p:val>
                                            <p:strVal val="#ppt_y"/>
                                          </p:val>
                                        </p:tav>
                                      </p:tavLst>
                                    </p:anim>
                                  </p:childTnLst>
                                </p:cTn>
                              </p:par>
                            </p:childTnLst>
                          </p:cTn>
                        </p:par>
                        <p:par>
                          <p:cTn id="136" fill="hold">
                            <p:stCondLst>
                              <p:cond delay="3500"/>
                            </p:stCondLst>
                            <p:childTnLst>
                              <p:par>
                                <p:cTn id="137" presetID="42" presetClass="entr" presetSubtype="0" fill="hold" nodeType="afterEffect">
                                  <p:stCondLst>
                                    <p:cond delay="0"/>
                                  </p:stCondLst>
                                  <p:childTnLst>
                                    <p:set>
                                      <p:cBhvr>
                                        <p:cTn id="138" dur="1" fill="hold">
                                          <p:stCondLst>
                                            <p:cond delay="0"/>
                                          </p:stCondLst>
                                        </p:cTn>
                                        <p:tgtEl>
                                          <p:spTgt spid="132"/>
                                        </p:tgtEl>
                                        <p:attrNameLst>
                                          <p:attrName>style.visibility</p:attrName>
                                        </p:attrNameLst>
                                      </p:cBhvr>
                                      <p:to>
                                        <p:strVal val="visible"/>
                                      </p:to>
                                    </p:set>
                                    <p:animEffect transition="in" filter="fade">
                                      <p:cBhvr>
                                        <p:cTn id="139" dur="500"/>
                                        <p:tgtEl>
                                          <p:spTgt spid="132"/>
                                        </p:tgtEl>
                                      </p:cBhvr>
                                    </p:animEffect>
                                    <p:anim calcmode="lin" valueType="num">
                                      <p:cBhvr>
                                        <p:cTn id="140" dur="500" fill="hold"/>
                                        <p:tgtEl>
                                          <p:spTgt spid="132"/>
                                        </p:tgtEl>
                                        <p:attrNameLst>
                                          <p:attrName>ppt_x</p:attrName>
                                        </p:attrNameLst>
                                      </p:cBhvr>
                                      <p:tavLst>
                                        <p:tav tm="0">
                                          <p:val>
                                            <p:strVal val="#ppt_x"/>
                                          </p:val>
                                        </p:tav>
                                        <p:tav tm="100000">
                                          <p:val>
                                            <p:strVal val="#ppt_x"/>
                                          </p:val>
                                        </p:tav>
                                      </p:tavLst>
                                    </p:anim>
                                    <p:anim calcmode="lin" valueType="num">
                                      <p:cBhvr>
                                        <p:cTn id="141" dur="500" fill="hold"/>
                                        <p:tgtEl>
                                          <p:spTgt spid="132"/>
                                        </p:tgtEl>
                                        <p:attrNameLst>
                                          <p:attrName>ppt_y</p:attrName>
                                        </p:attrNameLst>
                                      </p:cBhvr>
                                      <p:tavLst>
                                        <p:tav tm="0">
                                          <p:val>
                                            <p:strVal val="#ppt_y+.1"/>
                                          </p:val>
                                        </p:tav>
                                        <p:tav tm="100000">
                                          <p:val>
                                            <p:strVal val="#ppt_y"/>
                                          </p:val>
                                        </p:tav>
                                      </p:tavLst>
                                    </p:anim>
                                  </p:childTnLst>
                                </p:cTn>
                              </p:par>
                            </p:childTnLst>
                          </p:cTn>
                        </p:par>
                        <p:par>
                          <p:cTn id="142" fill="hold">
                            <p:stCondLst>
                              <p:cond delay="4000"/>
                            </p:stCondLst>
                            <p:childTnLst>
                              <p:par>
                                <p:cTn id="143" presetID="42" presetClass="entr" presetSubtype="0" fill="hold" nodeType="afterEffect">
                                  <p:stCondLst>
                                    <p:cond delay="0"/>
                                  </p:stCondLst>
                                  <p:childTnLst>
                                    <p:set>
                                      <p:cBhvr>
                                        <p:cTn id="144" dur="1" fill="hold">
                                          <p:stCondLst>
                                            <p:cond delay="0"/>
                                          </p:stCondLst>
                                        </p:cTn>
                                        <p:tgtEl>
                                          <p:spTgt spid="152"/>
                                        </p:tgtEl>
                                        <p:attrNameLst>
                                          <p:attrName>style.visibility</p:attrName>
                                        </p:attrNameLst>
                                      </p:cBhvr>
                                      <p:to>
                                        <p:strVal val="visible"/>
                                      </p:to>
                                    </p:set>
                                    <p:animEffect transition="in" filter="fade">
                                      <p:cBhvr>
                                        <p:cTn id="145" dur="500"/>
                                        <p:tgtEl>
                                          <p:spTgt spid="152"/>
                                        </p:tgtEl>
                                      </p:cBhvr>
                                    </p:animEffect>
                                    <p:anim calcmode="lin" valueType="num">
                                      <p:cBhvr>
                                        <p:cTn id="146" dur="500" fill="hold"/>
                                        <p:tgtEl>
                                          <p:spTgt spid="152"/>
                                        </p:tgtEl>
                                        <p:attrNameLst>
                                          <p:attrName>ppt_x</p:attrName>
                                        </p:attrNameLst>
                                      </p:cBhvr>
                                      <p:tavLst>
                                        <p:tav tm="0">
                                          <p:val>
                                            <p:strVal val="#ppt_x"/>
                                          </p:val>
                                        </p:tav>
                                        <p:tav tm="100000">
                                          <p:val>
                                            <p:strVal val="#ppt_x"/>
                                          </p:val>
                                        </p:tav>
                                      </p:tavLst>
                                    </p:anim>
                                    <p:anim calcmode="lin" valueType="num">
                                      <p:cBhvr>
                                        <p:cTn id="147" dur="500" fill="hold"/>
                                        <p:tgtEl>
                                          <p:spTgt spid="152"/>
                                        </p:tgtEl>
                                        <p:attrNameLst>
                                          <p:attrName>ppt_y</p:attrName>
                                        </p:attrNameLst>
                                      </p:cBhvr>
                                      <p:tavLst>
                                        <p:tav tm="0">
                                          <p:val>
                                            <p:strVal val="#ppt_y+.1"/>
                                          </p:val>
                                        </p:tav>
                                        <p:tav tm="100000">
                                          <p:val>
                                            <p:strVal val="#ppt_y"/>
                                          </p:val>
                                        </p:tav>
                                      </p:tavLst>
                                    </p:anim>
                                  </p:childTnLst>
                                </p:cTn>
                              </p:par>
                            </p:childTnLst>
                          </p:cTn>
                        </p:par>
                        <p:par>
                          <p:cTn id="148" fill="hold">
                            <p:stCondLst>
                              <p:cond delay="4500"/>
                            </p:stCondLst>
                            <p:childTnLst>
                              <p:par>
                                <p:cTn id="149" presetID="42" presetClass="entr" presetSubtype="0" fill="hold" nodeType="afterEffect">
                                  <p:stCondLst>
                                    <p:cond delay="0"/>
                                  </p:stCondLst>
                                  <p:childTnLst>
                                    <p:set>
                                      <p:cBhvr>
                                        <p:cTn id="150" dur="1" fill="hold">
                                          <p:stCondLst>
                                            <p:cond delay="0"/>
                                          </p:stCondLst>
                                        </p:cTn>
                                        <p:tgtEl>
                                          <p:spTgt spid="156"/>
                                        </p:tgtEl>
                                        <p:attrNameLst>
                                          <p:attrName>style.visibility</p:attrName>
                                        </p:attrNameLst>
                                      </p:cBhvr>
                                      <p:to>
                                        <p:strVal val="visible"/>
                                      </p:to>
                                    </p:set>
                                    <p:animEffect transition="in" filter="fade">
                                      <p:cBhvr>
                                        <p:cTn id="151" dur="500"/>
                                        <p:tgtEl>
                                          <p:spTgt spid="156"/>
                                        </p:tgtEl>
                                      </p:cBhvr>
                                    </p:animEffect>
                                    <p:anim calcmode="lin" valueType="num">
                                      <p:cBhvr>
                                        <p:cTn id="152" dur="500" fill="hold"/>
                                        <p:tgtEl>
                                          <p:spTgt spid="156"/>
                                        </p:tgtEl>
                                        <p:attrNameLst>
                                          <p:attrName>ppt_x</p:attrName>
                                        </p:attrNameLst>
                                      </p:cBhvr>
                                      <p:tavLst>
                                        <p:tav tm="0">
                                          <p:val>
                                            <p:strVal val="#ppt_x"/>
                                          </p:val>
                                        </p:tav>
                                        <p:tav tm="100000">
                                          <p:val>
                                            <p:strVal val="#ppt_x"/>
                                          </p:val>
                                        </p:tav>
                                      </p:tavLst>
                                    </p:anim>
                                    <p:anim calcmode="lin" valueType="num">
                                      <p:cBhvr>
                                        <p:cTn id="153" dur="500" fill="hold"/>
                                        <p:tgtEl>
                                          <p:spTgt spid="156"/>
                                        </p:tgtEl>
                                        <p:attrNameLst>
                                          <p:attrName>ppt_y</p:attrName>
                                        </p:attrNameLst>
                                      </p:cBhvr>
                                      <p:tavLst>
                                        <p:tav tm="0">
                                          <p:val>
                                            <p:strVal val="#ppt_y+.1"/>
                                          </p:val>
                                        </p:tav>
                                        <p:tav tm="100000">
                                          <p:val>
                                            <p:strVal val="#ppt_y"/>
                                          </p:val>
                                        </p:tav>
                                      </p:tavLst>
                                    </p:anim>
                                  </p:childTnLst>
                                </p:cTn>
                              </p:par>
                            </p:childTnLst>
                          </p:cTn>
                        </p:par>
                      </p:childTnLst>
                    </p:cTn>
                  </p:par>
                  <p:par>
                    <p:cTn id="154" fill="hold">
                      <p:stCondLst>
                        <p:cond delay="indefinite"/>
                      </p:stCondLst>
                      <p:childTnLst>
                        <p:par>
                          <p:cTn id="155" fill="hold">
                            <p:stCondLst>
                              <p:cond delay="0"/>
                            </p:stCondLst>
                            <p:childTnLst>
                              <p:par>
                                <p:cTn id="156" presetID="10" presetClass="entr" presetSubtype="0" fill="hold" grpId="0" nodeType="clickEffect">
                                  <p:stCondLst>
                                    <p:cond delay="0"/>
                                  </p:stCondLst>
                                  <p:childTnLst>
                                    <p:set>
                                      <p:cBhvr>
                                        <p:cTn id="157" dur="1" fill="hold">
                                          <p:stCondLst>
                                            <p:cond delay="0"/>
                                          </p:stCondLst>
                                        </p:cTn>
                                        <p:tgtEl>
                                          <p:spTgt spid="73"/>
                                        </p:tgtEl>
                                        <p:attrNameLst>
                                          <p:attrName>style.visibility</p:attrName>
                                        </p:attrNameLst>
                                      </p:cBhvr>
                                      <p:to>
                                        <p:strVal val="visible"/>
                                      </p:to>
                                    </p:set>
                                    <p:animEffect transition="in" filter="fade">
                                      <p:cBhvr>
                                        <p:cTn id="158" dur="500"/>
                                        <p:tgtEl>
                                          <p:spTgt spid="73"/>
                                        </p:tgtEl>
                                      </p:cBhvr>
                                    </p:animEffect>
                                  </p:childTnLst>
                                </p:cTn>
                              </p:par>
                            </p:childTnLst>
                          </p:cTn>
                        </p:par>
                        <p:par>
                          <p:cTn id="159" fill="hold">
                            <p:stCondLst>
                              <p:cond delay="500"/>
                            </p:stCondLst>
                            <p:childTnLst>
                              <p:par>
                                <p:cTn id="160" presetID="16" presetClass="entr" presetSubtype="42" fill="hold" nodeType="afterEffect">
                                  <p:stCondLst>
                                    <p:cond delay="0"/>
                                  </p:stCondLst>
                                  <p:childTnLst>
                                    <p:set>
                                      <p:cBhvr>
                                        <p:cTn id="161" dur="1" fill="hold">
                                          <p:stCondLst>
                                            <p:cond delay="0"/>
                                          </p:stCondLst>
                                        </p:cTn>
                                        <p:tgtEl>
                                          <p:spTgt spid="78"/>
                                        </p:tgtEl>
                                        <p:attrNameLst>
                                          <p:attrName>style.visibility</p:attrName>
                                        </p:attrNameLst>
                                      </p:cBhvr>
                                      <p:to>
                                        <p:strVal val="visible"/>
                                      </p:to>
                                    </p:set>
                                    <p:animEffect transition="in" filter="barn(outHorizontal)">
                                      <p:cBhvr>
                                        <p:cTn id="162" dur="500"/>
                                        <p:tgtEl>
                                          <p:spTgt spid="78"/>
                                        </p:tgtEl>
                                      </p:cBhvr>
                                    </p:animEffect>
                                  </p:childTnLst>
                                </p:cTn>
                              </p:par>
                            </p:childTnLst>
                          </p:cTn>
                        </p:par>
                      </p:childTnLst>
                    </p:cTn>
                  </p:par>
                  <p:par>
                    <p:cTn id="163" fill="hold">
                      <p:stCondLst>
                        <p:cond delay="indefinite"/>
                      </p:stCondLst>
                      <p:childTnLst>
                        <p:par>
                          <p:cTn id="164" fill="hold">
                            <p:stCondLst>
                              <p:cond delay="0"/>
                            </p:stCondLst>
                            <p:childTnLst>
                              <p:par>
                                <p:cTn id="165" presetID="22" presetClass="entr" presetSubtype="8" fill="hold" nodeType="clickEffect">
                                  <p:stCondLst>
                                    <p:cond delay="0"/>
                                  </p:stCondLst>
                                  <p:childTnLst>
                                    <p:set>
                                      <p:cBhvr>
                                        <p:cTn id="166" dur="1" fill="hold">
                                          <p:stCondLst>
                                            <p:cond delay="0"/>
                                          </p:stCondLst>
                                        </p:cTn>
                                        <p:tgtEl>
                                          <p:spTgt spid="80"/>
                                        </p:tgtEl>
                                        <p:attrNameLst>
                                          <p:attrName>style.visibility</p:attrName>
                                        </p:attrNameLst>
                                      </p:cBhvr>
                                      <p:to>
                                        <p:strVal val="visible"/>
                                      </p:to>
                                    </p:set>
                                    <p:animEffect transition="in" filter="wipe(left)">
                                      <p:cBhvr>
                                        <p:cTn id="167" dur="500"/>
                                        <p:tgtEl>
                                          <p:spTgt spid="80"/>
                                        </p:tgtEl>
                                      </p:cBhvr>
                                    </p:animEffect>
                                  </p:childTnLst>
                                </p:cTn>
                              </p:par>
                            </p:childTnLst>
                          </p:cTn>
                        </p:par>
                        <p:par>
                          <p:cTn id="168" fill="hold">
                            <p:stCondLst>
                              <p:cond delay="500"/>
                            </p:stCondLst>
                            <p:childTnLst>
                              <p:par>
                                <p:cTn id="169" presetID="10" presetClass="entr" presetSubtype="0" fill="hold" nodeType="afterEffect">
                                  <p:stCondLst>
                                    <p:cond delay="0"/>
                                  </p:stCondLst>
                                  <p:childTnLst>
                                    <p:set>
                                      <p:cBhvr>
                                        <p:cTn id="170" dur="1" fill="hold">
                                          <p:stCondLst>
                                            <p:cond delay="0"/>
                                          </p:stCondLst>
                                        </p:cTn>
                                        <p:tgtEl>
                                          <p:spTgt spid="102"/>
                                        </p:tgtEl>
                                        <p:attrNameLst>
                                          <p:attrName>style.visibility</p:attrName>
                                        </p:attrNameLst>
                                      </p:cBhvr>
                                      <p:to>
                                        <p:strVal val="visible"/>
                                      </p:to>
                                    </p:set>
                                    <p:animEffect transition="in" filter="fade">
                                      <p:cBhvr>
                                        <p:cTn id="171" dur="500"/>
                                        <p:tgtEl>
                                          <p:spTgt spid="102"/>
                                        </p:tgtEl>
                                      </p:cBhvr>
                                    </p:animEffect>
                                  </p:childTnLst>
                                </p:cTn>
                              </p:par>
                            </p:childTnLst>
                          </p:cTn>
                        </p:par>
                      </p:childTnLst>
                    </p:cTn>
                  </p:par>
                  <p:par>
                    <p:cTn id="172" fill="hold">
                      <p:stCondLst>
                        <p:cond delay="indefinite"/>
                      </p:stCondLst>
                      <p:childTnLst>
                        <p:par>
                          <p:cTn id="173" fill="hold">
                            <p:stCondLst>
                              <p:cond delay="0"/>
                            </p:stCondLst>
                            <p:childTnLst>
                              <p:par>
                                <p:cTn id="174" presetID="22" presetClass="entr" presetSubtype="8" fill="hold" nodeType="clickEffect">
                                  <p:stCondLst>
                                    <p:cond delay="0"/>
                                  </p:stCondLst>
                                  <p:childTnLst>
                                    <p:set>
                                      <p:cBhvr>
                                        <p:cTn id="175" dur="1" fill="hold">
                                          <p:stCondLst>
                                            <p:cond delay="0"/>
                                          </p:stCondLst>
                                        </p:cTn>
                                        <p:tgtEl>
                                          <p:spTgt spid="112"/>
                                        </p:tgtEl>
                                        <p:attrNameLst>
                                          <p:attrName>style.visibility</p:attrName>
                                        </p:attrNameLst>
                                      </p:cBhvr>
                                      <p:to>
                                        <p:strVal val="visible"/>
                                      </p:to>
                                    </p:set>
                                    <p:animEffect transition="in" filter="wipe(left)">
                                      <p:cBhvr>
                                        <p:cTn id="176" dur="500"/>
                                        <p:tgtEl>
                                          <p:spTgt spid="112"/>
                                        </p:tgtEl>
                                      </p:cBhvr>
                                    </p:animEffect>
                                  </p:childTnLst>
                                </p:cTn>
                              </p:par>
                            </p:childTnLst>
                          </p:cTn>
                        </p:par>
                        <p:par>
                          <p:cTn id="177" fill="hold">
                            <p:stCondLst>
                              <p:cond delay="500"/>
                            </p:stCondLst>
                            <p:childTnLst>
                              <p:par>
                                <p:cTn id="178" presetID="10" presetClass="entr" presetSubtype="0" fill="hold" nodeType="afterEffect">
                                  <p:stCondLst>
                                    <p:cond delay="0"/>
                                  </p:stCondLst>
                                  <p:childTnLst>
                                    <p:set>
                                      <p:cBhvr>
                                        <p:cTn id="179" dur="1" fill="hold">
                                          <p:stCondLst>
                                            <p:cond delay="0"/>
                                          </p:stCondLst>
                                        </p:cTn>
                                        <p:tgtEl>
                                          <p:spTgt spid="109"/>
                                        </p:tgtEl>
                                        <p:attrNameLst>
                                          <p:attrName>style.visibility</p:attrName>
                                        </p:attrNameLst>
                                      </p:cBhvr>
                                      <p:to>
                                        <p:strVal val="visible"/>
                                      </p:to>
                                    </p:set>
                                    <p:animEffect transition="in" filter="fade">
                                      <p:cBhvr>
                                        <p:cTn id="180" dur="500"/>
                                        <p:tgtEl>
                                          <p:spTgt spid="109"/>
                                        </p:tgtEl>
                                      </p:cBhvr>
                                    </p:animEffect>
                                  </p:childTnLst>
                                </p:cTn>
                              </p:par>
                            </p:childTnLst>
                          </p:cTn>
                        </p:par>
                      </p:childTnLst>
                    </p:cTn>
                  </p:par>
                  <p:par>
                    <p:cTn id="181" fill="hold">
                      <p:stCondLst>
                        <p:cond delay="indefinite"/>
                      </p:stCondLst>
                      <p:childTnLst>
                        <p:par>
                          <p:cTn id="182" fill="hold">
                            <p:stCondLst>
                              <p:cond delay="0"/>
                            </p:stCondLst>
                            <p:childTnLst>
                              <p:par>
                                <p:cTn id="183" presetID="22" presetClass="entr" presetSubtype="2" fill="hold" nodeType="clickEffect">
                                  <p:stCondLst>
                                    <p:cond delay="0"/>
                                  </p:stCondLst>
                                  <p:childTnLst>
                                    <p:set>
                                      <p:cBhvr>
                                        <p:cTn id="184" dur="1" fill="hold">
                                          <p:stCondLst>
                                            <p:cond delay="0"/>
                                          </p:stCondLst>
                                        </p:cTn>
                                        <p:tgtEl>
                                          <p:spTgt spid="103"/>
                                        </p:tgtEl>
                                        <p:attrNameLst>
                                          <p:attrName>style.visibility</p:attrName>
                                        </p:attrNameLst>
                                      </p:cBhvr>
                                      <p:to>
                                        <p:strVal val="visible"/>
                                      </p:to>
                                    </p:set>
                                    <p:animEffect transition="in" filter="wipe(right)">
                                      <p:cBhvr>
                                        <p:cTn id="185" dur="500"/>
                                        <p:tgtEl>
                                          <p:spTgt spid="103"/>
                                        </p:tgtEl>
                                      </p:cBhvr>
                                    </p:animEffect>
                                  </p:childTnLst>
                                </p:cTn>
                              </p:par>
                            </p:childTnLst>
                          </p:cTn>
                        </p:par>
                        <p:par>
                          <p:cTn id="186" fill="hold">
                            <p:stCondLst>
                              <p:cond delay="500"/>
                            </p:stCondLst>
                            <p:childTnLst>
                              <p:par>
                                <p:cTn id="187" presetID="10" presetClass="entr" presetSubtype="0" fill="hold" nodeType="afterEffect">
                                  <p:stCondLst>
                                    <p:cond delay="0"/>
                                  </p:stCondLst>
                                  <p:childTnLst>
                                    <p:set>
                                      <p:cBhvr>
                                        <p:cTn id="188" dur="1" fill="hold">
                                          <p:stCondLst>
                                            <p:cond delay="0"/>
                                          </p:stCondLst>
                                        </p:cTn>
                                        <p:tgtEl>
                                          <p:spTgt spid="104"/>
                                        </p:tgtEl>
                                        <p:attrNameLst>
                                          <p:attrName>style.visibility</p:attrName>
                                        </p:attrNameLst>
                                      </p:cBhvr>
                                      <p:to>
                                        <p:strVal val="visible"/>
                                      </p:to>
                                    </p:set>
                                    <p:animEffect transition="in" filter="fade">
                                      <p:cBhvr>
                                        <p:cTn id="189" dur="500"/>
                                        <p:tgtEl>
                                          <p:spTgt spid="104"/>
                                        </p:tgtEl>
                                      </p:cBhvr>
                                    </p:animEffect>
                                  </p:childTnLst>
                                </p:cTn>
                              </p:par>
                            </p:childTnLst>
                          </p:cTn>
                        </p:par>
                        <p:par>
                          <p:cTn id="190" fill="hold">
                            <p:stCondLst>
                              <p:cond delay="1000"/>
                            </p:stCondLst>
                            <p:childTnLst>
                              <p:par>
                                <p:cTn id="191" presetID="22" presetClass="entr" presetSubtype="2" fill="hold" nodeType="afterEffect">
                                  <p:stCondLst>
                                    <p:cond delay="0"/>
                                  </p:stCondLst>
                                  <p:childTnLst>
                                    <p:set>
                                      <p:cBhvr>
                                        <p:cTn id="192" dur="1" fill="hold">
                                          <p:stCondLst>
                                            <p:cond delay="0"/>
                                          </p:stCondLst>
                                        </p:cTn>
                                        <p:tgtEl>
                                          <p:spTgt spid="65"/>
                                        </p:tgtEl>
                                        <p:attrNameLst>
                                          <p:attrName>style.visibility</p:attrName>
                                        </p:attrNameLst>
                                      </p:cBhvr>
                                      <p:to>
                                        <p:strVal val="visible"/>
                                      </p:to>
                                    </p:set>
                                    <p:animEffect transition="in" filter="wipe(right)">
                                      <p:cBhvr>
                                        <p:cTn id="193" dur="500"/>
                                        <p:tgtEl>
                                          <p:spTgt spid="65"/>
                                        </p:tgtEl>
                                      </p:cBhvr>
                                    </p:animEffect>
                                  </p:childTnLst>
                                </p:cTn>
                              </p:par>
                            </p:childTnLst>
                          </p:cTn>
                        </p:par>
                      </p:childTnLst>
                    </p:cTn>
                  </p:par>
                  <p:par>
                    <p:cTn id="194" fill="hold">
                      <p:stCondLst>
                        <p:cond delay="indefinite"/>
                      </p:stCondLst>
                      <p:childTnLst>
                        <p:par>
                          <p:cTn id="195" fill="hold">
                            <p:stCondLst>
                              <p:cond delay="0"/>
                            </p:stCondLst>
                            <p:childTnLst>
                              <p:par>
                                <p:cTn id="196" presetID="22" presetClass="entr" presetSubtype="1" fill="hold" nodeType="clickEffect">
                                  <p:stCondLst>
                                    <p:cond delay="0"/>
                                  </p:stCondLst>
                                  <p:childTnLst>
                                    <p:set>
                                      <p:cBhvr>
                                        <p:cTn id="197" dur="1" fill="hold">
                                          <p:stCondLst>
                                            <p:cond delay="0"/>
                                          </p:stCondLst>
                                        </p:cTn>
                                        <p:tgtEl>
                                          <p:spTgt spid="106"/>
                                        </p:tgtEl>
                                        <p:attrNameLst>
                                          <p:attrName>style.visibility</p:attrName>
                                        </p:attrNameLst>
                                      </p:cBhvr>
                                      <p:to>
                                        <p:strVal val="visible"/>
                                      </p:to>
                                    </p:set>
                                    <p:animEffect transition="in" filter="wipe(up)">
                                      <p:cBhvr>
                                        <p:cTn id="198" dur="500"/>
                                        <p:tgtEl>
                                          <p:spTgt spid="106"/>
                                        </p:tgtEl>
                                      </p:cBhvr>
                                    </p:animEffect>
                                  </p:childTnLst>
                                </p:cTn>
                              </p:par>
                            </p:childTnLst>
                          </p:cTn>
                        </p:par>
                        <p:par>
                          <p:cTn id="199" fill="hold">
                            <p:stCondLst>
                              <p:cond delay="500"/>
                            </p:stCondLst>
                            <p:childTnLst>
                              <p:par>
                                <p:cTn id="200" presetID="10" presetClass="entr" presetSubtype="0" fill="hold" nodeType="afterEffect">
                                  <p:stCondLst>
                                    <p:cond delay="0"/>
                                  </p:stCondLst>
                                  <p:childTnLst>
                                    <p:set>
                                      <p:cBhvr>
                                        <p:cTn id="201" dur="1" fill="hold">
                                          <p:stCondLst>
                                            <p:cond delay="0"/>
                                          </p:stCondLst>
                                        </p:cTn>
                                        <p:tgtEl>
                                          <p:spTgt spid="105"/>
                                        </p:tgtEl>
                                        <p:attrNameLst>
                                          <p:attrName>style.visibility</p:attrName>
                                        </p:attrNameLst>
                                      </p:cBhvr>
                                      <p:to>
                                        <p:strVal val="visible"/>
                                      </p:to>
                                    </p:set>
                                    <p:animEffect transition="in" filter="fade">
                                      <p:cBhvr>
                                        <p:cTn id="202" dur="500"/>
                                        <p:tgtEl>
                                          <p:spTgt spid="105"/>
                                        </p:tgtEl>
                                      </p:cBhvr>
                                    </p:animEffect>
                                  </p:childTnLst>
                                </p:cTn>
                              </p:par>
                            </p:childTnLst>
                          </p:cTn>
                        </p:par>
                        <p:par>
                          <p:cTn id="203" fill="hold">
                            <p:stCondLst>
                              <p:cond delay="1000"/>
                            </p:stCondLst>
                            <p:childTnLst>
                              <p:par>
                                <p:cTn id="204" presetID="22" presetClass="entr" presetSubtype="2" fill="hold" nodeType="afterEffect">
                                  <p:stCondLst>
                                    <p:cond delay="0"/>
                                  </p:stCondLst>
                                  <p:childTnLst>
                                    <p:set>
                                      <p:cBhvr>
                                        <p:cTn id="205" dur="1" fill="hold">
                                          <p:stCondLst>
                                            <p:cond delay="0"/>
                                          </p:stCondLst>
                                        </p:cTn>
                                        <p:tgtEl>
                                          <p:spTgt spid="116"/>
                                        </p:tgtEl>
                                        <p:attrNameLst>
                                          <p:attrName>style.visibility</p:attrName>
                                        </p:attrNameLst>
                                      </p:cBhvr>
                                      <p:to>
                                        <p:strVal val="visible"/>
                                      </p:to>
                                    </p:set>
                                    <p:animEffect transition="in" filter="wipe(right)">
                                      <p:cBhvr>
                                        <p:cTn id="206"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7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Redundancy in Microsoft Azure </a:t>
            </a:r>
            <a:endParaRPr lang="en-US" sz="4000" dirty="0"/>
          </a:p>
        </p:txBody>
      </p:sp>
      <p:sp>
        <p:nvSpPr>
          <p:cNvPr id="3" name="Content Placeholder 2"/>
          <p:cNvSpPr>
            <a:spLocks noGrp="1"/>
          </p:cNvSpPr>
          <p:nvPr>
            <p:ph sz="quarter" idx="10"/>
          </p:nvPr>
        </p:nvSpPr>
        <p:spPr>
          <a:prstGeom prst="rect">
            <a:avLst/>
          </a:prstGeom>
        </p:spPr>
        <p:txBody>
          <a:bodyPr>
            <a:normAutofit fontScale="92500" lnSpcReduction="10000"/>
          </a:bodyPr>
          <a:lstStyle/>
          <a:p>
            <a:r>
              <a:rPr lang="en-US" sz="3137" dirty="0" smtClean="0"/>
              <a:t>Microsoft Azure </a:t>
            </a:r>
            <a:r>
              <a:rPr lang="en-US" sz="3100" dirty="0">
                <a:solidFill>
                  <a:schemeClr val="accent2">
                    <a:lumMod val="60000"/>
                    <a:lumOff val="40000"/>
                  </a:schemeClr>
                </a:solidFill>
              </a:rPr>
              <a:t>Storage</a:t>
            </a:r>
            <a:r>
              <a:rPr lang="en-US" sz="3137" dirty="0"/>
              <a:t> with replicas</a:t>
            </a:r>
          </a:p>
          <a:p>
            <a:r>
              <a:rPr lang="en-US" sz="3100" dirty="0">
                <a:solidFill>
                  <a:schemeClr val="accent2">
                    <a:lumMod val="60000"/>
                    <a:lumOff val="40000"/>
                  </a:schemeClr>
                </a:solidFill>
              </a:rPr>
              <a:t>SQL</a:t>
            </a:r>
            <a:r>
              <a:rPr lang="en-US" sz="3137" dirty="0">
                <a:solidFill>
                  <a:srgbClr val="FFC000"/>
                </a:solidFill>
              </a:rPr>
              <a:t> </a:t>
            </a:r>
            <a:r>
              <a:rPr lang="en-US" sz="3100" dirty="0">
                <a:solidFill>
                  <a:schemeClr val="accent2">
                    <a:lumMod val="60000"/>
                    <a:lumOff val="40000"/>
                  </a:schemeClr>
                </a:solidFill>
              </a:rPr>
              <a:t>Database</a:t>
            </a:r>
            <a:r>
              <a:rPr lang="en-US" sz="3137" dirty="0">
                <a:solidFill>
                  <a:srgbClr val="FFC000"/>
                </a:solidFill>
              </a:rPr>
              <a:t> </a:t>
            </a:r>
            <a:r>
              <a:rPr lang="en-US" sz="3137" dirty="0"/>
              <a:t>built-in backup servers</a:t>
            </a:r>
          </a:p>
          <a:p>
            <a:r>
              <a:rPr lang="en-US" sz="3137" dirty="0" smtClean="0"/>
              <a:t>Microsoft Azure </a:t>
            </a:r>
            <a:r>
              <a:rPr lang="en-US" sz="3100" dirty="0">
                <a:solidFill>
                  <a:schemeClr val="accent2">
                    <a:lumMod val="60000"/>
                    <a:lumOff val="40000"/>
                  </a:schemeClr>
                </a:solidFill>
              </a:rPr>
              <a:t>Caching</a:t>
            </a:r>
            <a:r>
              <a:rPr lang="en-US" sz="3137" dirty="0">
                <a:solidFill>
                  <a:srgbClr val="FFC000"/>
                </a:solidFill>
              </a:rPr>
              <a:t> </a:t>
            </a:r>
            <a:r>
              <a:rPr lang="en-US" sz="3137" dirty="0"/>
              <a:t>with high availability enabled</a:t>
            </a:r>
          </a:p>
          <a:p>
            <a:r>
              <a:rPr lang="en-US" sz="3137" dirty="0"/>
              <a:t>Multi-instance </a:t>
            </a:r>
            <a:r>
              <a:rPr lang="en-US" sz="3137" dirty="0" smtClean="0"/>
              <a:t>Microsoft Azure </a:t>
            </a:r>
            <a:r>
              <a:rPr lang="en-US" sz="3100" dirty="0">
                <a:solidFill>
                  <a:schemeClr val="accent2">
                    <a:lumMod val="60000"/>
                    <a:lumOff val="40000"/>
                  </a:schemeClr>
                </a:solidFill>
              </a:rPr>
              <a:t>Web</a:t>
            </a:r>
            <a:r>
              <a:rPr lang="en-US" sz="3137" dirty="0">
                <a:solidFill>
                  <a:srgbClr val="FFC000"/>
                </a:solidFill>
              </a:rPr>
              <a:t> </a:t>
            </a:r>
            <a:r>
              <a:rPr lang="en-US" sz="3100" dirty="0">
                <a:solidFill>
                  <a:schemeClr val="accent2">
                    <a:lumMod val="60000"/>
                    <a:lumOff val="40000"/>
                  </a:schemeClr>
                </a:solidFill>
              </a:rPr>
              <a:t>Sites</a:t>
            </a:r>
            <a:r>
              <a:rPr lang="en-US" sz="3137" dirty="0"/>
              <a:t> and </a:t>
            </a:r>
            <a:r>
              <a:rPr lang="en-US" sz="3100" dirty="0">
                <a:solidFill>
                  <a:schemeClr val="accent2">
                    <a:lumMod val="60000"/>
                    <a:lumOff val="40000"/>
                  </a:schemeClr>
                </a:solidFill>
              </a:rPr>
              <a:t>Cloud Services</a:t>
            </a:r>
          </a:p>
          <a:p>
            <a:r>
              <a:rPr lang="en-US" sz="3137" dirty="0"/>
              <a:t>Load-balanced </a:t>
            </a:r>
            <a:r>
              <a:rPr lang="en-US" sz="3137" dirty="0">
                <a:solidFill>
                  <a:schemeClr val="accent2">
                    <a:lumMod val="60000"/>
                    <a:lumOff val="40000"/>
                  </a:schemeClr>
                </a:solidFill>
              </a:rPr>
              <a:t>Virtual Machines</a:t>
            </a:r>
          </a:p>
          <a:p>
            <a:r>
              <a:rPr lang="en-US" sz="3137" dirty="0"/>
              <a:t>Built-in redundancy in </a:t>
            </a:r>
            <a:r>
              <a:rPr lang="en-US" sz="3137" dirty="0" smtClean="0"/>
              <a:t>Microsoft Azure </a:t>
            </a:r>
            <a:r>
              <a:rPr lang="en-US" sz="3100" dirty="0">
                <a:solidFill>
                  <a:schemeClr val="accent2">
                    <a:lumMod val="60000"/>
                    <a:lumOff val="40000"/>
                  </a:schemeClr>
                </a:solidFill>
              </a:rPr>
              <a:t>Virtual Network</a:t>
            </a:r>
            <a:r>
              <a:rPr lang="en-US" sz="3137" dirty="0">
                <a:solidFill>
                  <a:srgbClr val="FFC000"/>
                </a:solidFill>
              </a:rPr>
              <a:t> </a:t>
            </a:r>
            <a:r>
              <a:rPr lang="en-US" sz="3137" dirty="0"/>
              <a:t>gateways</a:t>
            </a:r>
          </a:p>
          <a:p>
            <a:r>
              <a:rPr lang="en-US" sz="3137" dirty="0"/>
              <a:t>Failover with </a:t>
            </a:r>
            <a:r>
              <a:rPr lang="en-US" sz="3137" dirty="0" smtClean="0"/>
              <a:t>Microsoft Azure </a:t>
            </a:r>
            <a:r>
              <a:rPr lang="en-US" sz="3100" dirty="0">
                <a:solidFill>
                  <a:schemeClr val="accent2">
                    <a:lumMod val="60000"/>
                    <a:lumOff val="40000"/>
                  </a:schemeClr>
                </a:solidFill>
              </a:rPr>
              <a:t>Traffic Manager </a:t>
            </a:r>
          </a:p>
        </p:txBody>
      </p:sp>
    </p:spTree>
    <p:extLst>
      <p:ext uri="{BB962C8B-B14F-4D97-AF65-F5344CB8AC3E}">
        <p14:creationId xmlns:p14="http://schemas.microsoft.com/office/powerpoint/2010/main" val="40468936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Reliability in Microsoft Azure</a:t>
            </a:r>
            <a:endParaRPr lang="en-US" sz="4000" dirty="0"/>
          </a:p>
        </p:txBody>
      </p:sp>
      <p:sp>
        <p:nvSpPr>
          <p:cNvPr id="3" name="Content Placeholder 2"/>
          <p:cNvSpPr>
            <a:spLocks noGrp="1"/>
          </p:cNvSpPr>
          <p:nvPr>
            <p:ph sz="quarter" idx="10"/>
          </p:nvPr>
        </p:nvSpPr>
        <p:spPr>
          <a:prstGeom prst="rect">
            <a:avLst/>
          </a:prstGeom>
          <a:ln>
            <a:noFill/>
          </a:ln>
        </p:spPr>
        <p:txBody>
          <a:bodyPr>
            <a:normAutofit fontScale="92500" lnSpcReduction="20000"/>
          </a:bodyPr>
          <a:lstStyle/>
          <a:p>
            <a:r>
              <a:rPr lang="en-US" sz="3100" dirty="0">
                <a:solidFill>
                  <a:schemeClr val="accent2">
                    <a:lumMod val="60000"/>
                    <a:lumOff val="40000"/>
                  </a:schemeClr>
                </a:solidFill>
              </a:rPr>
              <a:t>Auto</a:t>
            </a:r>
            <a:r>
              <a:rPr lang="en-US" sz="3137" dirty="0">
                <a:solidFill>
                  <a:srgbClr val="FFC000"/>
                </a:solidFill>
              </a:rPr>
              <a:t> </a:t>
            </a:r>
            <a:r>
              <a:rPr lang="en-US" sz="3100" dirty="0">
                <a:solidFill>
                  <a:schemeClr val="accent2">
                    <a:lumMod val="60000"/>
                    <a:lumOff val="40000"/>
                  </a:schemeClr>
                </a:solidFill>
              </a:rPr>
              <a:t>recovery</a:t>
            </a:r>
            <a:r>
              <a:rPr lang="en-US" sz="3137" dirty="0">
                <a:solidFill>
                  <a:srgbClr val="FFC000"/>
                </a:solidFill>
              </a:rPr>
              <a:t> </a:t>
            </a:r>
            <a:r>
              <a:rPr lang="en-US" sz="3137" dirty="0"/>
              <a:t>of crashed/nonresponsive instances</a:t>
            </a:r>
          </a:p>
          <a:p>
            <a:r>
              <a:rPr lang="en-US" sz="3100" dirty="0">
                <a:solidFill>
                  <a:schemeClr val="accent2">
                    <a:lumMod val="60000"/>
                    <a:lumOff val="40000"/>
                  </a:schemeClr>
                </a:solidFill>
              </a:rPr>
              <a:t>Fault</a:t>
            </a:r>
            <a:r>
              <a:rPr lang="en-US" sz="3137" dirty="0">
                <a:solidFill>
                  <a:srgbClr val="FFC000"/>
                </a:solidFill>
              </a:rPr>
              <a:t> </a:t>
            </a:r>
            <a:r>
              <a:rPr lang="en-US" sz="3100" dirty="0">
                <a:solidFill>
                  <a:schemeClr val="accent2">
                    <a:lumMod val="60000"/>
                    <a:lumOff val="40000"/>
                  </a:schemeClr>
                </a:solidFill>
              </a:rPr>
              <a:t>domain</a:t>
            </a:r>
            <a:r>
              <a:rPr lang="en-US" sz="3137" dirty="0">
                <a:solidFill>
                  <a:srgbClr val="FFC000"/>
                </a:solidFill>
              </a:rPr>
              <a:t> </a:t>
            </a:r>
            <a:r>
              <a:rPr lang="en-US" sz="3137" dirty="0"/>
              <a:t>to scatter instances across racks</a:t>
            </a:r>
          </a:p>
          <a:p>
            <a:r>
              <a:rPr lang="en-US" sz="3137" dirty="0"/>
              <a:t>Virtual </a:t>
            </a:r>
            <a:r>
              <a:rPr lang="en-US" altLang="zh-CN" sz="3137" dirty="0"/>
              <a:t>machine </a:t>
            </a:r>
            <a:r>
              <a:rPr lang="en-US" altLang="zh-CN" sz="3100" dirty="0">
                <a:solidFill>
                  <a:schemeClr val="accent2">
                    <a:lumMod val="60000"/>
                    <a:lumOff val="40000"/>
                  </a:schemeClr>
                </a:solidFill>
              </a:rPr>
              <a:t>Availability</a:t>
            </a:r>
            <a:r>
              <a:rPr lang="en-US" altLang="zh-CN" sz="3137" dirty="0">
                <a:solidFill>
                  <a:srgbClr val="FFC000"/>
                </a:solidFill>
              </a:rPr>
              <a:t> </a:t>
            </a:r>
            <a:r>
              <a:rPr lang="en-US" altLang="zh-CN" sz="3100" dirty="0">
                <a:solidFill>
                  <a:schemeClr val="accent2">
                    <a:lumMod val="60000"/>
                    <a:lumOff val="40000"/>
                  </a:schemeClr>
                </a:solidFill>
              </a:rPr>
              <a:t>set</a:t>
            </a:r>
            <a:r>
              <a:rPr lang="en-US" altLang="zh-CN" sz="3137" dirty="0">
                <a:solidFill>
                  <a:srgbClr val="FFC000"/>
                </a:solidFill>
              </a:rPr>
              <a:t> </a:t>
            </a:r>
            <a:r>
              <a:rPr lang="en-US" altLang="zh-CN" sz="3137" dirty="0"/>
              <a:t>to allocate VMs across Fault domains</a:t>
            </a:r>
            <a:endParaRPr lang="en-US" sz="3137" dirty="0"/>
          </a:p>
          <a:p>
            <a:r>
              <a:rPr lang="en-US" sz="3100" dirty="0">
                <a:solidFill>
                  <a:schemeClr val="accent2">
                    <a:lumMod val="60000"/>
                    <a:lumOff val="40000"/>
                  </a:schemeClr>
                </a:solidFill>
              </a:rPr>
              <a:t>Upgrade</a:t>
            </a:r>
            <a:r>
              <a:rPr lang="en-US" sz="3137" dirty="0">
                <a:solidFill>
                  <a:srgbClr val="FFC000"/>
                </a:solidFill>
              </a:rPr>
              <a:t> </a:t>
            </a:r>
            <a:r>
              <a:rPr lang="en-US" sz="3100" dirty="0">
                <a:solidFill>
                  <a:schemeClr val="accent2">
                    <a:lumMod val="60000"/>
                    <a:lumOff val="40000"/>
                  </a:schemeClr>
                </a:solidFill>
              </a:rPr>
              <a:t>domain</a:t>
            </a:r>
            <a:r>
              <a:rPr lang="en-US" sz="3137" dirty="0">
                <a:solidFill>
                  <a:srgbClr val="FFC000"/>
                </a:solidFill>
              </a:rPr>
              <a:t> </a:t>
            </a:r>
            <a:r>
              <a:rPr lang="en-US" sz="3137" dirty="0"/>
              <a:t>to avoid shutting down all instances at the same time</a:t>
            </a:r>
          </a:p>
          <a:p>
            <a:r>
              <a:rPr lang="en-US" sz="3100" dirty="0">
                <a:solidFill>
                  <a:schemeClr val="accent2">
                    <a:lumMod val="60000"/>
                    <a:lumOff val="40000"/>
                  </a:schemeClr>
                </a:solidFill>
              </a:rPr>
              <a:t>VIP</a:t>
            </a:r>
            <a:r>
              <a:rPr lang="en-US" sz="3137" dirty="0">
                <a:solidFill>
                  <a:srgbClr val="FFC000"/>
                </a:solidFill>
              </a:rPr>
              <a:t> </a:t>
            </a:r>
            <a:r>
              <a:rPr lang="en-US" sz="3100" dirty="0">
                <a:solidFill>
                  <a:schemeClr val="accent2">
                    <a:lumMod val="60000"/>
                    <a:lumOff val="40000"/>
                  </a:schemeClr>
                </a:solidFill>
              </a:rPr>
              <a:t>swap</a:t>
            </a:r>
            <a:r>
              <a:rPr lang="en-US" sz="3137" dirty="0">
                <a:solidFill>
                  <a:srgbClr val="FFC000"/>
                </a:solidFill>
              </a:rPr>
              <a:t> </a:t>
            </a:r>
            <a:r>
              <a:rPr lang="en-US" sz="3137" dirty="0"/>
              <a:t>to allow promoting staging to production</a:t>
            </a:r>
          </a:p>
          <a:p>
            <a:r>
              <a:rPr lang="en-US" sz="3100" dirty="0">
                <a:solidFill>
                  <a:schemeClr val="accent2">
                    <a:lumMod val="60000"/>
                    <a:lumOff val="40000"/>
                  </a:schemeClr>
                </a:solidFill>
              </a:rPr>
              <a:t>Simulator,</a:t>
            </a:r>
            <a:r>
              <a:rPr lang="en-US" sz="3137" dirty="0">
                <a:solidFill>
                  <a:srgbClr val="FFC000"/>
                </a:solidFill>
              </a:rPr>
              <a:t> </a:t>
            </a:r>
            <a:r>
              <a:rPr lang="en-US" sz="3100" dirty="0" err="1">
                <a:solidFill>
                  <a:schemeClr val="accent2">
                    <a:lumMod val="60000"/>
                    <a:lumOff val="40000"/>
                  </a:schemeClr>
                </a:solidFill>
              </a:rPr>
              <a:t>Intellitrace</a:t>
            </a:r>
            <a:r>
              <a:rPr lang="en-US" sz="3137" dirty="0">
                <a:solidFill>
                  <a:srgbClr val="FFC000"/>
                </a:solidFill>
              </a:rPr>
              <a:t> </a:t>
            </a:r>
            <a:r>
              <a:rPr lang="en-US" sz="3137" dirty="0"/>
              <a:t>and enhanced </a:t>
            </a:r>
            <a:r>
              <a:rPr lang="en-US" sz="3100" dirty="0">
                <a:solidFill>
                  <a:schemeClr val="accent2">
                    <a:lumMod val="60000"/>
                    <a:lumOff val="40000"/>
                  </a:schemeClr>
                </a:solidFill>
              </a:rPr>
              <a:t>diagnostics</a:t>
            </a:r>
          </a:p>
          <a:p>
            <a:r>
              <a:rPr lang="en-US" altLang="zh-CN" sz="3137" dirty="0"/>
              <a:t>First party and third party support for </a:t>
            </a:r>
            <a:r>
              <a:rPr lang="en-US" altLang="zh-CN" sz="3100" dirty="0">
                <a:solidFill>
                  <a:schemeClr val="accent2">
                    <a:lumMod val="60000"/>
                    <a:lumOff val="40000"/>
                  </a:schemeClr>
                </a:solidFill>
              </a:rPr>
              <a:t>telemetry</a:t>
            </a:r>
          </a:p>
          <a:p>
            <a:r>
              <a:rPr lang="en-US" altLang="zh-CN" sz="3137" dirty="0"/>
              <a:t>Handle transient errors using the </a:t>
            </a:r>
            <a:r>
              <a:rPr lang="en-US" altLang="zh-CN" sz="3137" dirty="0">
                <a:solidFill>
                  <a:schemeClr val="accent2">
                    <a:lumMod val="60000"/>
                    <a:lumOff val="40000"/>
                  </a:schemeClr>
                </a:solidFill>
              </a:rPr>
              <a:t>Transient Fault Handling Application block </a:t>
            </a:r>
            <a:endParaRPr lang="en-US" sz="3137" dirty="0">
              <a:solidFill>
                <a:schemeClr val="accent2">
                  <a:lumMod val="60000"/>
                  <a:lumOff val="40000"/>
                </a:schemeClr>
              </a:solidFill>
            </a:endParaRPr>
          </a:p>
        </p:txBody>
      </p:sp>
    </p:spTree>
    <p:extLst>
      <p:ext uri="{BB962C8B-B14F-4D97-AF65-F5344CB8AC3E}">
        <p14:creationId xmlns:p14="http://schemas.microsoft.com/office/powerpoint/2010/main" val="2053676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smtClean="0"/>
              <a:t>What does failsafe mean for my applications?</a:t>
            </a:r>
            <a:endParaRPr lang="en-US" sz="4000" dirty="0"/>
          </a:p>
        </p:txBody>
      </p:sp>
      <p:sp>
        <p:nvSpPr>
          <p:cNvPr id="5" name="Content Placeholder 4"/>
          <p:cNvSpPr>
            <a:spLocks noGrp="1"/>
          </p:cNvSpPr>
          <p:nvPr>
            <p:ph sz="quarter" idx="10"/>
          </p:nvPr>
        </p:nvSpPr>
        <p:spPr>
          <a:xfrm>
            <a:off x="274712" y="2459980"/>
            <a:ext cx="9976860" cy="2453336"/>
          </a:xfrm>
        </p:spPr>
        <p:txBody>
          <a:bodyPr/>
          <a:lstStyle/>
          <a:p>
            <a:r>
              <a:rPr lang="en-US" sz="2400" dirty="0"/>
              <a:t>Take advantage of Microsoft Azure features</a:t>
            </a:r>
          </a:p>
          <a:p>
            <a:r>
              <a:rPr lang="en-US" sz="2400" dirty="0"/>
              <a:t>Avoid single point of failure</a:t>
            </a:r>
          </a:p>
          <a:p>
            <a:r>
              <a:rPr lang="en-US" sz="2400" dirty="0"/>
              <a:t>Failure mode analysis</a:t>
            </a:r>
          </a:p>
          <a:p>
            <a:r>
              <a:rPr lang="en-US" sz="2400" dirty="0"/>
              <a:t>Transient errors</a:t>
            </a:r>
          </a:p>
          <a:p>
            <a:r>
              <a:rPr lang="en-US" sz="2400" dirty="0"/>
              <a:t>Graceful degradation</a:t>
            </a:r>
          </a:p>
          <a:p>
            <a:r>
              <a:rPr lang="en-US" sz="2400" dirty="0"/>
              <a:t>Eliminate human </a:t>
            </a:r>
            <a:r>
              <a:rPr lang="en-US" sz="2400" dirty="0" smtClean="0"/>
              <a:t>factors</a:t>
            </a:r>
            <a:endParaRPr lang="en-US" sz="2400" dirty="0"/>
          </a:p>
        </p:txBody>
      </p:sp>
      <p:sp>
        <p:nvSpPr>
          <p:cNvPr id="6" name="Rectangle 5"/>
          <p:cNvSpPr/>
          <p:nvPr/>
        </p:nvSpPr>
        <p:spPr>
          <a:xfrm>
            <a:off x="995422" y="1669726"/>
            <a:ext cx="7882360" cy="523220"/>
          </a:xfrm>
          <a:prstGeom prst="rect">
            <a:avLst/>
          </a:prstGeom>
        </p:spPr>
        <p:txBody>
          <a:bodyPr wrap="square">
            <a:spAutoFit/>
          </a:bodyPr>
          <a:lstStyle/>
          <a:p>
            <a:pPr marL="336145" lvl="1" indent="0">
              <a:buNone/>
            </a:pPr>
            <a:r>
              <a:rPr lang="en-US" sz="2800" dirty="0"/>
              <a:t>It depends… but some general practices apply</a:t>
            </a:r>
            <a:r>
              <a:rPr lang="en-US" sz="2800" dirty="0" smtClean="0"/>
              <a:t>.</a:t>
            </a:r>
            <a:endParaRPr lang="en-US" sz="2800" dirty="0"/>
          </a:p>
        </p:txBody>
      </p:sp>
    </p:spTree>
    <p:extLst>
      <p:ext uri="{BB962C8B-B14F-4D97-AF65-F5344CB8AC3E}">
        <p14:creationId xmlns:p14="http://schemas.microsoft.com/office/powerpoint/2010/main" val="8414747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fade">
                                      <p:cBhvr>
                                        <p:cTn id="17" dur="500"/>
                                        <p:tgtEl>
                                          <p:spTgt spid="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Effect transition="in" filter="fade">
                                      <p:cBhvr>
                                        <p:cTn id="22" dur="500"/>
                                        <p:tgtEl>
                                          <p:spTgt spid="5">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xEl>
                                              <p:pRg st="3" end="3"/>
                                            </p:txEl>
                                          </p:spTgt>
                                        </p:tgtEl>
                                        <p:attrNameLst>
                                          <p:attrName>style.visibility</p:attrName>
                                        </p:attrNameLst>
                                      </p:cBhvr>
                                      <p:to>
                                        <p:strVal val="visible"/>
                                      </p:to>
                                    </p:set>
                                    <p:animEffect transition="in" filter="fade">
                                      <p:cBhvr>
                                        <p:cTn id="27" dur="500"/>
                                        <p:tgtEl>
                                          <p:spTgt spid="5">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4" end="4"/>
                                            </p:txEl>
                                          </p:spTgt>
                                        </p:tgtEl>
                                        <p:attrNameLst>
                                          <p:attrName>style.visibility</p:attrName>
                                        </p:attrNameLst>
                                      </p:cBhvr>
                                      <p:to>
                                        <p:strVal val="visible"/>
                                      </p:to>
                                    </p:set>
                                    <p:animEffect transition="in" filter="fade">
                                      <p:cBhvr>
                                        <p:cTn id="32" dur="500"/>
                                        <p:tgtEl>
                                          <p:spTgt spid="5">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Effect transition="in" filter="fade">
                                      <p:cBhvr>
                                        <p:cTn id="37"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0" y="1"/>
            <a:ext cx="12192000" cy="533400"/>
          </a:xfrm>
          <a:prstGeom prst="rect">
            <a:avLst/>
          </a:prstGeom>
        </p:spPr>
        <p:txBody>
          <a:bodyPr anchor="ctr">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2000" algn="ctr"/>
            <a:r>
              <a:rPr lang="en-US" sz="2800" dirty="0" smtClean="0">
                <a:solidFill>
                  <a:prstClr val="white"/>
                </a:solidFill>
              </a:rPr>
              <a:t>The three ways to host your applications on the Microsoft Azure Platform</a:t>
            </a:r>
            <a:endParaRPr lang="en-US" sz="2800" dirty="0">
              <a:solidFill>
                <a:prstClr val="white"/>
              </a:solidFill>
            </a:endParaRPr>
          </a:p>
        </p:txBody>
      </p:sp>
      <p:grpSp>
        <p:nvGrpSpPr>
          <p:cNvPr id="12" name="Group 11"/>
          <p:cNvGrpSpPr/>
          <p:nvPr/>
        </p:nvGrpSpPr>
        <p:grpSpPr>
          <a:xfrm>
            <a:off x="851078" y="1928081"/>
            <a:ext cx="10489845" cy="3777845"/>
            <a:chOff x="242716" y="1928081"/>
            <a:chExt cx="10489845" cy="3777845"/>
          </a:xfrm>
        </p:grpSpPr>
        <p:sp>
          <p:nvSpPr>
            <p:cNvPr id="3" name="Left Brace 2"/>
            <p:cNvSpPr/>
            <p:nvPr/>
          </p:nvSpPr>
          <p:spPr>
            <a:xfrm rot="16200000">
              <a:off x="7626622" y="1225587"/>
              <a:ext cx="614007" cy="5597870"/>
            </a:xfrm>
            <a:prstGeom prst="leftBrac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242716" y="4628708"/>
              <a:ext cx="4555066" cy="1077218"/>
            </a:xfrm>
            <a:prstGeom prst="rect">
              <a:avLst/>
            </a:prstGeom>
            <a:noFill/>
          </p:spPr>
          <p:txBody>
            <a:bodyPr wrap="square" rtlCol="0">
              <a:spAutoFit/>
            </a:bodyPr>
            <a:lstStyle/>
            <a:p>
              <a:pPr algn="ctr"/>
              <a:r>
                <a:rPr lang="en-US" sz="3200" dirty="0" smtClean="0">
                  <a:solidFill>
                    <a:schemeClr val="bg1"/>
                  </a:solidFill>
                  <a:latin typeface="+mj-lt"/>
                </a:rPr>
                <a:t>Infrastructure as a Service</a:t>
              </a:r>
            </a:p>
            <a:p>
              <a:pPr algn="ctr"/>
              <a:r>
                <a:rPr lang="en-US" sz="3200" dirty="0" smtClean="0">
                  <a:solidFill>
                    <a:schemeClr val="bg1"/>
                  </a:solidFill>
                  <a:latin typeface="+mj-lt"/>
                </a:rPr>
                <a:t>IaaS</a:t>
              </a:r>
              <a:endParaRPr lang="en-US" sz="3200" dirty="0">
                <a:solidFill>
                  <a:schemeClr val="bg1"/>
                </a:solidFill>
                <a:latin typeface="+mj-lt"/>
              </a:endParaRPr>
            </a:p>
          </p:txBody>
        </p:sp>
        <p:grpSp>
          <p:nvGrpSpPr>
            <p:cNvPr id="11" name="Group 10"/>
            <p:cNvGrpSpPr/>
            <p:nvPr/>
          </p:nvGrpSpPr>
          <p:grpSpPr>
            <a:xfrm>
              <a:off x="1459442" y="1928081"/>
              <a:ext cx="9273117" cy="1747377"/>
              <a:chOff x="1566334" y="1928081"/>
              <a:chExt cx="9273117" cy="1747377"/>
            </a:xfrm>
          </p:grpSpPr>
          <p:pic>
            <p:nvPicPr>
              <p:cNvPr id="7" name="Picture 6"/>
              <p:cNvPicPr>
                <a:picLocks noChangeAspect="1"/>
              </p:cNvPicPr>
              <p:nvPr/>
            </p:nvPicPr>
            <p:blipFill>
              <a:blip r:embed="rId3"/>
              <a:stretch>
                <a:fillRect/>
              </a:stretch>
            </p:blipFill>
            <p:spPr>
              <a:xfrm>
                <a:off x="1566334" y="1947333"/>
                <a:ext cx="2121614" cy="1718500"/>
              </a:xfrm>
              <a:prstGeom prst="rect">
                <a:avLst/>
              </a:prstGeom>
            </p:spPr>
          </p:pic>
          <p:pic>
            <p:nvPicPr>
              <p:cNvPr id="8" name="Picture 7"/>
              <p:cNvPicPr>
                <a:picLocks noChangeAspect="1"/>
              </p:cNvPicPr>
              <p:nvPr/>
            </p:nvPicPr>
            <p:blipFill>
              <a:blip r:embed="rId4"/>
              <a:stretch>
                <a:fillRect/>
              </a:stretch>
            </p:blipFill>
            <p:spPr>
              <a:xfrm>
                <a:off x="5241582" y="1937707"/>
                <a:ext cx="2041384" cy="1737751"/>
              </a:xfrm>
              <a:prstGeom prst="rect">
                <a:avLst/>
              </a:prstGeom>
            </p:spPr>
          </p:pic>
          <p:pic>
            <p:nvPicPr>
              <p:cNvPr id="9" name="Picture 8"/>
              <p:cNvPicPr>
                <a:picLocks noChangeAspect="1"/>
              </p:cNvPicPr>
              <p:nvPr/>
            </p:nvPicPr>
            <p:blipFill>
              <a:blip r:embed="rId5"/>
              <a:stretch>
                <a:fillRect/>
              </a:stretch>
            </p:blipFill>
            <p:spPr>
              <a:xfrm>
                <a:off x="9098275" y="1928081"/>
                <a:ext cx="1741176" cy="1737751"/>
              </a:xfrm>
              <a:prstGeom prst="rect">
                <a:avLst/>
              </a:prstGeom>
            </p:spPr>
          </p:pic>
        </p:grpSp>
        <p:sp>
          <p:nvSpPr>
            <p:cNvPr id="10" name="TextBox 9"/>
            <p:cNvSpPr txBox="1"/>
            <p:nvPr/>
          </p:nvSpPr>
          <p:spPr>
            <a:xfrm>
              <a:off x="5892801" y="4628708"/>
              <a:ext cx="4081648" cy="1077218"/>
            </a:xfrm>
            <a:prstGeom prst="rect">
              <a:avLst/>
            </a:prstGeom>
            <a:noFill/>
          </p:spPr>
          <p:txBody>
            <a:bodyPr wrap="square" rtlCol="0">
              <a:spAutoFit/>
            </a:bodyPr>
            <a:lstStyle/>
            <a:p>
              <a:pPr algn="ctr"/>
              <a:r>
                <a:rPr lang="en-US" sz="3200" dirty="0" smtClean="0">
                  <a:solidFill>
                    <a:schemeClr val="bg1"/>
                  </a:solidFill>
                  <a:latin typeface="+mj-lt"/>
                </a:rPr>
                <a:t>Platform as a Service</a:t>
              </a:r>
            </a:p>
            <a:p>
              <a:pPr algn="ctr"/>
              <a:r>
                <a:rPr lang="en-US" sz="3200" dirty="0" smtClean="0">
                  <a:solidFill>
                    <a:schemeClr val="bg1"/>
                  </a:solidFill>
                  <a:latin typeface="+mj-lt"/>
                </a:rPr>
                <a:t>PaaS</a:t>
              </a:r>
              <a:endParaRPr lang="en-US" sz="3200" dirty="0">
                <a:solidFill>
                  <a:schemeClr val="bg1"/>
                </a:solidFill>
                <a:latin typeface="+mj-lt"/>
              </a:endParaRPr>
            </a:p>
          </p:txBody>
        </p:sp>
      </p:grpSp>
      <p:sp>
        <p:nvSpPr>
          <p:cNvPr id="14" name="Title 13"/>
          <p:cNvSpPr>
            <a:spLocks noGrp="1"/>
          </p:cNvSpPr>
          <p:nvPr>
            <p:ph type="title"/>
          </p:nvPr>
        </p:nvSpPr>
        <p:spPr/>
        <p:txBody>
          <a:bodyPr/>
          <a:lstStyle/>
          <a:p>
            <a:r>
              <a:rPr lang="en-US" dirty="0" smtClean="0"/>
              <a:t>Host </a:t>
            </a:r>
            <a:r>
              <a:rPr lang="en-US" dirty="0"/>
              <a:t>your applications </a:t>
            </a:r>
            <a:r>
              <a:rPr lang="en-US" dirty="0" smtClean="0"/>
              <a:t>on Azure</a:t>
            </a:r>
            <a:endParaRPr lang="en-US" dirty="0"/>
          </a:p>
        </p:txBody>
      </p:sp>
    </p:spTree>
    <p:extLst>
      <p:ext uri="{BB962C8B-B14F-4D97-AF65-F5344CB8AC3E}">
        <p14:creationId xmlns:p14="http://schemas.microsoft.com/office/powerpoint/2010/main" val="857499067"/>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Scaling in Microsoft Azure</a:t>
            </a:r>
            <a:endParaRPr lang="en-US" dirty="0"/>
          </a:p>
        </p:txBody>
      </p:sp>
      <p:sp>
        <p:nvSpPr>
          <p:cNvPr id="3" name="Content Placeholder 2"/>
          <p:cNvSpPr>
            <a:spLocks noGrp="1"/>
          </p:cNvSpPr>
          <p:nvPr>
            <p:ph sz="quarter" idx="10"/>
          </p:nvPr>
        </p:nvSpPr>
        <p:spPr>
          <a:prstGeom prst="rect">
            <a:avLst/>
          </a:prstGeom>
          <a:ln>
            <a:noFill/>
          </a:ln>
        </p:spPr>
        <p:txBody>
          <a:bodyPr/>
          <a:lstStyle/>
          <a:p>
            <a:r>
              <a:rPr lang="en-US" sz="3137" b="1" dirty="0">
                <a:solidFill>
                  <a:schemeClr val="accent1">
                    <a:lumMod val="20000"/>
                    <a:lumOff val="80000"/>
                  </a:schemeClr>
                </a:solidFill>
              </a:rPr>
              <a:t>Scale up </a:t>
            </a:r>
            <a:r>
              <a:rPr lang="en-US" sz="3137" dirty="0"/>
              <a:t>by choosing different VM sizes</a:t>
            </a:r>
          </a:p>
          <a:p>
            <a:r>
              <a:rPr lang="en-US" sz="3137" b="1" dirty="0">
                <a:solidFill>
                  <a:schemeClr val="accent1">
                    <a:lumMod val="20000"/>
                    <a:lumOff val="80000"/>
                  </a:schemeClr>
                </a:solidFill>
              </a:rPr>
              <a:t>Scale out </a:t>
            </a:r>
            <a:r>
              <a:rPr lang="en-US" sz="3137" dirty="0"/>
              <a:t>by adding more instances</a:t>
            </a:r>
          </a:p>
          <a:p>
            <a:r>
              <a:rPr lang="en-US" sz="3137" b="1" dirty="0">
                <a:solidFill>
                  <a:schemeClr val="accent1">
                    <a:lumMod val="20000"/>
                    <a:lumOff val="80000"/>
                  </a:schemeClr>
                </a:solidFill>
              </a:rPr>
              <a:t>Auto-scale</a:t>
            </a:r>
            <a:r>
              <a:rPr lang="en-US" sz="3137" dirty="0">
                <a:solidFill>
                  <a:schemeClr val="tx1"/>
                </a:solidFill>
              </a:rPr>
              <a:t> </a:t>
            </a:r>
            <a:r>
              <a:rPr lang="en-US" sz="3137" dirty="0"/>
              <a:t>with </a:t>
            </a:r>
            <a:r>
              <a:rPr lang="en-US" sz="3137" dirty="0" err="1"/>
              <a:t>Autoscaling</a:t>
            </a:r>
            <a:r>
              <a:rPr lang="en-US" sz="3137" dirty="0"/>
              <a:t> Application Block</a:t>
            </a:r>
          </a:p>
          <a:p>
            <a:r>
              <a:rPr lang="en-US" sz="3137" b="1" dirty="0" smtClean="0">
                <a:solidFill>
                  <a:schemeClr val="accent1">
                    <a:lumMod val="20000"/>
                    <a:lumOff val="80000"/>
                  </a:schemeClr>
                </a:solidFill>
              </a:rPr>
              <a:t>Scale </a:t>
            </a:r>
            <a:r>
              <a:rPr lang="en-US" sz="3137" b="1" dirty="0">
                <a:solidFill>
                  <a:schemeClr val="accent1">
                    <a:lumMod val="20000"/>
                    <a:lumOff val="80000"/>
                  </a:schemeClr>
                </a:solidFill>
              </a:rPr>
              <a:t>out </a:t>
            </a:r>
            <a:r>
              <a:rPr lang="en-US" sz="3137" dirty="0"/>
              <a:t>by using multiple service entities</a:t>
            </a:r>
          </a:p>
          <a:p>
            <a:r>
              <a:rPr lang="en-US" sz="3137" b="1" dirty="0">
                <a:solidFill>
                  <a:schemeClr val="accent1">
                    <a:lumMod val="20000"/>
                    <a:lumOff val="80000"/>
                  </a:schemeClr>
                </a:solidFill>
              </a:rPr>
              <a:t>CDN </a:t>
            </a:r>
            <a:r>
              <a:rPr lang="en-US" sz="3137" dirty="0"/>
              <a:t>to distribute user traffic</a:t>
            </a:r>
          </a:p>
          <a:p>
            <a:r>
              <a:rPr lang="en-US" sz="3137" b="1" dirty="0">
                <a:solidFill>
                  <a:schemeClr val="accent1">
                    <a:lumMod val="20000"/>
                    <a:lumOff val="80000"/>
                  </a:schemeClr>
                </a:solidFill>
              </a:rPr>
              <a:t>Caching </a:t>
            </a:r>
            <a:r>
              <a:rPr lang="en-US" sz="3137" dirty="0"/>
              <a:t>to offset server workloads</a:t>
            </a:r>
          </a:p>
          <a:p>
            <a:endParaRPr lang="en-US" sz="3137" dirty="0">
              <a:solidFill>
                <a:schemeClr val="tx1"/>
              </a:solidFill>
            </a:endParaRPr>
          </a:p>
        </p:txBody>
      </p:sp>
    </p:spTree>
    <p:extLst>
      <p:ext uri="{BB962C8B-B14F-4D97-AF65-F5344CB8AC3E}">
        <p14:creationId xmlns:p14="http://schemas.microsoft.com/office/powerpoint/2010/main" val="1330972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smtClean="0"/>
              <a:t>Try [service] today</a:t>
            </a:r>
          </a:p>
          <a:p>
            <a:endParaRPr lang="en-US" dirty="0"/>
          </a:p>
          <a:p>
            <a:r>
              <a:rPr lang="en-US" dirty="0" smtClean="0"/>
              <a:t>Ask Questions:</a:t>
            </a:r>
          </a:p>
          <a:p>
            <a:r>
              <a:rPr lang="en-US" dirty="0" smtClean="0"/>
              <a:t>Twitter:</a:t>
            </a:r>
          </a:p>
          <a:p>
            <a:r>
              <a:rPr lang="en-US" dirty="0" smtClean="0"/>
              <a:t>Email</a:t>
            </a:r>
          </a:p>
          <a:p>
            <a:r>
              <a:rPr lang="en-US" dirty="0" smtClean="0"/>
              <a:t>Public forum:</a:t>
            </a:r>
          </a:p>
          <a:p>
            <a:endParaRPr lang="en-US" dirty="0"/>
          </a:p>
          <a:p>
            <a:endParaRPr lang="en-US" dirty="0"/>
          </a:p>
          <a:p>
            <a:endParaRPr lang="en-US" dirty="0"/>
          </a:p>
        </p:txBody>
      </p:sp>
    </p:spTree>
    <p:extLst>
      <p:ext uri="{BB962C8B-B14F-4D97-AF65-F5344CB8AC3E}">
        <p14:creationId xmlns:p14="http://schemas.microsoft.com/office/powerpoint/2010/main" val="1301198229"/>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p:txBody>
          <a:bodyPr/>
          <a:lstStyle/>
          <a:p>
            <a:r>
              <a:rPr lang="en-US" dirty="0" smtClean="0"/>
              <a:t>Q&amp;A</a:t>
            </a:r>
            <a:endParaRPr lang="en-US" dirty="0"/>
          </a:p>
        </p:txBody>
      </p:sp>
    </p:spTree>
    <p:extLst>
      <p:ext uri="{BB962C8B-B14F-4D97-AF65-F5344CB8AC3E}">
        <p14:creationId xmlns:p14="http://schemas.microsoft.com/office/powerpoint/2010/main" val="1714908583"/>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a:t>
              </a:r>
              <a:r>
                <a:rPr lang="en-US" sz="5980" spc="-150" dirty="0" smtClean="0">
                  <a:solidFill>
                    <a:srgbClr val="FFFFFF"/>
                  </a:solidFill>
                  <a:latin typeface="Segoe UI Light"/>
                </a:rPr>
                <a:t>started</a:t>
              </a:r>
              <a:endParaRPr lang="en-US" sz="5980" spc="-150" dirty="0">
                <a:solidFill>
                  <a:srgbClr val="FFFFFF"/>
                </a:solidFill>
                <a:latin typeface="Segoe UI Light"/>
              </a:endParaRP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smtClean="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US" altLang="zh-CN" dirty="0"/>
              <a:t>Your service</a:t>
            </a:r>
            <a:endParaRPr lang="en-US" dirty="0"/>
          </a:p>
        </p:txBody>
      </p:sp>
    </p:spTree>
    <p:extLst>
      <p:ext uri="{BB962C8B-B14F-4D97-AF65-F5344CB8AC3E}">
        <p14:creationId xmlns:p14="http://schemas.microsoft.com/office/powerpoint/2010/main" val="2731462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loud large"/>
          <p:cNvSpPr>
            <a:spLocks/>
          </p:cNvSpPr>
          <p:nvPr/>
        </p:nvSpPr>
        <p:spPr bwMode="black">
          <a:xfrm>
            <a:off x="3547772" y="1453775"/>
            <a:ext cx="8309211" cy="4009263"/>
          </a:xfrm>
          <a:custGeom>
            <a:avLst/>
            <a:gdLst>
              <a:gd name="T0" fmla="*/ 415 w 489"/>
              <a:gd name="T1" fmla="*/ 222 h 285"/>
              <a:gd name="T2" fmla="*/ 489 w 489"/>
              <a:gd name="T3" fmla="*/ 148 h 285"/>
              <a:gd name="T4" fmla="*/ 415 w 489"/>
              <a:gd name="T5" fmla="*/ 74 h 285"/>
              <a:gd name="T6" fmla="*/ 404 w 489"/>
              <a:gd name="T7" fmla="*/ 75 h 285"/>
              <a:gd name="T8" fmla="*/ 295 w 489"/>
              <a:gd name="T9" fmla="*/ 0 h 285"/>
              <a:gd name="T10" fmla="*/ 213 w 489"/>
              <a:gd name="T11" fmla="*/ 34 h 285"/>
              <a:gd name="T12" fmla="*/ 162 w 489"/>
              <a:gd name="T13" fmla="*/ 18 h 285"/>
              <a:gd name="T14" fmla="*/ 71 w 489"/>
              <a:gd name="T15" fmla="*/ 97 h 285"/>
              <a:gd name="T16" fmla="*/ 56 w 489"/>
              <a:gd name="T17" fmla="*/ 95 h 285"/>
              <a:gd name="T18" fmla="*/ 0 w 489"/>
              <a:gd name="T19" fmla="*/ 151 h 285"/>
              <a:gd name="T20" fmla="*/ 56 w 489"/>
              <a:gd name="T21" fmla="*/ 208 h 285"/>
              <a:gd name="T22" fmla="*/ 78 w 489"/>
              <a:gd name="T23" fmla="*/ 203 h 285"/>
              <a:gd name="T24" fmla="*/ 141 w 489"/>
              <a:gd name="T25" fmla="*/ 257 h 285"/>
              <a:gd name="T26" fmla="*/ 178 w 489"/>
              <a:gd name="T27" fmla="*/ 244 h 285"/>
              <a:gd name="T28" fmla="*/ 241 w 489"/>
              <a:gd name="T29" fmla="*/ 285 h 285"/>
              <a:gd name="T30" fmla="*/ 297 w 489"/>
              <a:gd name="T31" fmla="*/ 255 h 285"/>
              <a:gd name="T32" fmla="*/ 332 w 489"/>
              <a:gd name="T33" fmla="*/ 267 h 285"/>
              <a:gd name="T34" fmla="*/ 390 w 489"/>
              <a:gd name="T35" fmla="*/ 217 h 285"/>
              <a:gd name="T36" fmla="*/ 415 w 489"/>
              <a:gd name="T37" fmla="*/ 22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9" h="285">
                <a:moveTo>
                  <a:pt x="415" y="222"/>
                </a:moveTo>
                <a:cubicBezTo>
                  <a:pt x="456" y="222"/>
                  <a:pt x="489" y="189"/>
                  <a:pt x="489" y="148"/>
                </a:cubicBezTo>
                <a:cubicBezTo>
                  <a:pt x="489" y="107"/>
                  <a:pt x="456" y="74"/>
                  <a:pt x="415" y="74"/>
                </a:cubicBezTo>
                <a:cubicBezTo>
                  <a:pt x="411" y="74"/>
                  <a:pt x="407" y="74"/>
                  <a:pt x="404" y="75"/>
                </a:cubicBezTo>
                <a:cubicBezTo>
                  <a:pt x="387" y="31"/>
                  <a:pt x="345" y="0"/>
                  <a:pt x="295" y="0"/>
                </a:cubicBezTo>
                <a:cubicBezTo>
                  <a:pt x="263" y="0"/>
                  <a:pt x="234" y="13"/>
                  <a:pt x="213" y="34"/>
                </a:cubicBezTo>
                <a:cubicBezTo>
                  <a:pt x="199" y="24"/>
                  <a:pt x="181" y="18"/>
                  <a:pt x="162" y="18"/>
                </a:cubicBezTo>
                <a:cubicBezTo>
                  <a:pt x="115" y="18"/>
                  <a:pt x="77" y="52"/>
                  <a:pt x="71" y="97"/>
                </a:cubicBezTo>
                <a:cubicBezTo>
                  <a:pt x="66" y="96"/>
                  <a:pt x="61" y="95"/>
                  <a:pt x="56" y="95"/>
                </a:cubicBezTo>
                <a:cubicBezTo>
                  <a:pt x="25" y="95"/>
                  <a:pt x="0" y="120"/>
                  <a:pt x="0" y="151"/>
                </a:cubicBezTo>
                <a:cubicBezTo>
                  <a:pt x="0" y="182"/>
                  <a:pt x="25" y="208"/>
                  <a:pt x="56" y="208"/>
                </a:cubicBezTo>
                <a:cubicBezTo>
                  <a:pt x="64" y="208"/>
                  <a:pt x="71" y="206"/>
                  <a:pt x="78" y="203"/>
                </a:cubicBezTo>
                <a:cubicBezTo>
                  <a:pt x="83" y="234"/>
                  <a:pt x="109" y="257"/>
                  <a:pt x="141" y="257"/>
                </a:cubicBezTo>
                <a:cubicBezTo>
                  <a:pt x="155" y="257"/>
                  <a:pt x="168" y="252"/>
                  <a:pt x="178" y="244"/>
                </a:cubicBezTo>
                <a:cubicBezTo>
                  <a:pt x="189" y="268"/>
                  <a:pt x="213" y="285"/>
                  <a:pt x="241" y="285"/>
                </a:cubicBezTo>
                <a:cubicBezTo>
                  <a:pt x="264" y="285"/>
                  <a:pt x="285" y="273"/>
                  <a:pt x="297" y="255"/>
                </a:cubicBezTo>
                <a:cubicBezTo>
                  <a:pt x="307" y="263"/>
                  <a:pt x="319" y="267"/>
                  <a:pt x="332" y="267"/>
                </a:cubicBezTo>
                <a:cubicBezTo>
                  <a:pt x="361" y="267"/>
                  <a:pt x="386" y="246"/>
                  <a:pt x="390" y="217"/>
                </a:cubicBezTo>
                <a:cubicBezTo>
                  <a:pt x="397" y="220"/>
                  <a:pt x="406" y="222"/>
                  <a:pt x="415" y="222"/>
                </a:cubicBezTo>
              </a:path>
            </a:pathLst>
          </a:custGeom>
          <a:solidFill>
            <a:srgbClr val="00B0F0">
              <a:alpha val="18000"/>
            </a:srgbClr>
          </a:solidFill>
          <a:ln>
            <a:noFill/>
          </a:ln>
          <a:extLst/>
        </p:spPr>
        <p:txBody>
          <a:bodyPr vert="horz" wrap="square" lIns="91427" tIns="45713" rIns="91427" bIns="4571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endParaRPr lang="en-US" sz="1600">
              <a:solidFill>
                <a:prstClr val="black"/>
              </a:solidFill>
            </a:endParaRPr>
          </a:p>
        </p:txBody>
      </p:sp>
      <p:pic>
        <p:nvPicPr>
          <p:cNvPr id="4"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267560" y="2669452"/>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6149557" y="3145329"/>
            <a:ext cx="2472131" cy="1606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1"/>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rot="16200000">
            <a:off x="6451165" y="4894204"/>
            <a:ext cx="1075785" cy="426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Subtitle 5"/>
          <p:cNvSpPr>
            <a:spLocks noGrp="1"/>
          </p:cNvSpPr>
          <p:nvPr>
            <p:ph type="subTitle" idx="4294967295"/>
          </p:nvPr>
        </p:nvSpPr>
        <p:spPr>
          <a:xfrm>
            <a:off x="0" y="573088"/>
            <a:ext cx="11033125" cy="600075"/>
          </a:xfrm>
          <a:prstGeom prst="rect">
            <a:avLst/>
          </a:prstGeom>
        </p:spPr>
        <p:txBody>
          <a:bodyPr>
            <a:noAutofit/>
          </a:bodyPr>
          <a:lstStyle/>
          <a:p>
            <a:r>
              <a:rPr lang="en-US" sz="4000" dirty="0" smtClean="0">
                <a:solidFill>
                  <a:srgbClr val="92D050"/>
                </a:solidFill>
                <a:latin typeface="+mj-lt"/>
                <a:sym typeface="Wingdings" panose="05000000000000000000" pitchFamily="2" charset="2"/>
              </a:rPr>
              <a:t> </a:t>
            </a:r>
            <a:r>
              <a:rPr lang="en-US" sz="4000" dirty="0">
                <a:solidFill>
                  <a:schemeClr val="bg2"/>
                </a:solidFill>
                <a:latin typeface="+mj-lt"/>
                <a:sym typeface="Wingdings" panose="05000000000000000000" pitchFamily="2" charset="2"/>
              </a:rPr>
              <a:t>Y</a:t>
            </a:r>
            <a:r>
              <a:rPr lang="en-US" sz="4000" dirty="0" smtClean="0">
                <a:solidFill>
                  <a:schemeClr val="bg2"/>
                </a:solidFill>
                <a:latin typeface="+mj-lt"/>
              </a:rPr>
              <a:t>our </a:t>
            </a:r>
            <a:r>
              <a:rPr lang="en-US" sz="4000" dirty="0" smtClean="0">
                <a:solidFill>
                  <a:schemeClr val="bg2"/>
                </a:solidFill>
              </a:rPr>
              <a:t>application code</a:t>
            </a:r>
          </a:p>
          <a:p>
            <a:endParaRPr lang="en-US" sz="4000" dirty="0" smtClean="0">
              <a:solidFill>
                <a:schemeClr val="bg1"/>
              </a:solidFill>
              <a:latin typeface="+mj-lt"/>
            </a:endParaRPr>
          </a:p>
        </p:txBody>
      </p:sp>
      <p:sp>
        <p:nvSpPr>
          <p:cNvPr id="11" name="Subtitle 5"/>
          <p:cNvSpPr txBox="1">
            <a:spLocks/>
          </p:cNvSpPr>
          <p:nvPr/>
        </p:nvSpPr>
        <p:spPr>
          <a:xfrm>
            <a:off x="578775" y="1137521"/>
            <a:ext cx="11034445" cy="601554"/>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bg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bg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4000" dirty="0" smtClean="0">
                <a:solidFill>
                  <a:srgbClr val="92D050"/>
                </a:solidFill>
                <a:latin typeface="+mj-lt"/>
                <a:sym typeface="Wingdings" panose="05000000000000000000" pitchFamily="2" charset="2"/>
              </a:rPr>
              <a:t> </a:t>
            </a:r>
            <a:r>
              <a:rPr lang="en-US" altLang="zh-CN" sz="4000" dirty="0" smtClean="0">
                <a:solidFill>
                  <a:schemeClr val="bg2"/>
                </a:solidFill>
                <a:latin typeface="+mj-lt"/>
                <a:sym typeface="Wingdings" panose="05000000000000000000" pitchFamily="2" charset="2"/>
              </a:rPr>
              <a:t>Required resources</a:t>
            </a:r>
            <a:endParaRPr lang="en-US" sz="4000" dirty="0" smtClean="0">
              <a:solidFill>
                <a:schemeClr val="bg1"/>
              </a:solidFill>
              <a:latin typeface="+mj-lt"/>
            </a:endParaRPr>
          </a:p>
        </p:txBody>
      </p:sp>
      <p:sp>
        <p:nvSpPr>
          <p:cNvPr id="12" name="Subtitle 5"/>
          <p:cNvSpPr txBox="1">
            <a:spLocks/>
          </p:cNvSpPr>
          <p:nvPr/>
        </p:nvSpPr>
        <p:spPr>
          <a:xfrm>
            <a:off x="578774" y="1137521"/>
            <a:ext cx="11034445" cy="601554"/>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bg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bg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4000" dirty="0" smtClean="0">
                <a:solidFill>
                  <a:srgbClr val="92D050"/>
                </a:solidFill>
                <a:latin typeface="+mj-lt"/>
                <a:sym typeface="Wingdings" panose="05000000000000000000" pitchFamily="2" charset="2"/>
              </a:rPr>
              <a:t> </a:t>
            </a:r>
            <a:r>
              <a:rPr lang="en-US" sz="4000" dirty="0" smtClean="0">
                <a:solidFill>
                  <a:schemeClr val="bg2"/>
                </a:solidFill>
                <a:latin typeface="+mj-lt"/>
                <a:sym typeface="Wingdings" panose="05000000000000000000" pitchFamily="2" charset="2"/>
              </a:rPr>
              <a:t>Y</a:t>
            </a:r>
            <a:r>
              <a:rPr lang="en-US" sz="4000" dirty="0" smtClean="0">
                <a:solidFill>
                  <a:schemeClr val="bg2"/>
                </a:solidFill>
                <a:latin typeface="+mj-lt"/>
              </a:rPr>
              <a:t>our </a:t>
            </a:r>
            <a:r>
              <a:rPr lang="en-US" altLang="zh-CN" sz="4000" dirty="0" smtClean="0">
                <a:solidFill>
                  <a:schemeClr val="bg2"/>
                </a:solidFill>
              </a:rPr>
              <a:t>infrastructure </a:t>
            </a:r>
            <a:r>
              <a:rPr lang="en-US" sz="4000" dirty="0" smtClean="0">
                <a:solidFill>
                  <a:schemeClr val="bg2"/>
                </a:solidFill>
              </a:rPr>
              <a:t>code</a:t>
            </a:r>
          </a:p>
          <a:p>
            <a:endParaRPr lang="en-US" sz="4000" dirty="0" smtClean="0">
              <a:solidFill>
                <a:schemeClr val="bg1"/>
              </a:solidFill>
              <a:latin typeface="+mj-lt"/>
            </a:endParaRPr>
          </a:p>
        </p:txBody>
      </p:sp>
    </p:spTree>
    <p:extLst>
      <p:ext uri="{BB962C8B-B14F-4D97-AF65-F5344CB8AC3E}">
        <p14:creationId xmlns:p14="http://schemas.microsoft.com/office/powerpoint/2010/main" val="323707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animEffect transition="in" filter="fade">
                                      <p:cBhvr>
                                        <p:cTn id="11" dur="500"/>
                                        <p:tgtEl>
                                          <p:spTgt spid="9">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1">
                                            <p:txEl>
                                              <p:pRg st="0" end="0"/>
                                            </p:txEl>
                                          </p:spTgt>
                                        </p:tgtEl>
                                        <p:attrNameLst>
                                          <p:attrName>style.visibility</p:attrName>
                                        </p:attrNameLst>
                                      </p:cBhvr>
                                      <p:to>
                                        <p:strVal val="visible"/>
                                      </p:to>
                                    </p:set>
                                    <p:animEffect transition="in" filter="fade">
                                      <p:cBhvr>
                                        <p:cTn id="25" dur="500"/>
                                        <p:tgtEl>
                                          <p:spTgt spid="11">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63" presetClass="path" presetSubtype="0" accel="50000" decel="50000" fill="hold" nodeType="clickEffect">
                                  <p:stCondLst>
                                    <p:cond delay="0"/>
                                  </p:stCondLst>
                                  <p:childTnLst>
                                    <p:animMotion origin="layout" path="M -6.25E-7 -1.85185E-6 L 0.33529 -1.85185E-6 " pathEditMode="relative" rAng="0" ptsTypes="AA">
                                      <p:cBhvr>
                                        <p:cTn id="29" dur="500" fill="hold"/>
                                        <p:tgtEl>
                                          <p:spTgt spid="4"/>
                                        </p:tgtEl>
                                        <p:attrNameLst>
                                          <p:attrName>ppt_x</p:attrName>
                                          <p:attrName>ppt_y</p:attrName>
                                        </p:attrNameLst>
                                      </p:cBhvr>
                                      <p:rCtr x="16758" y="0"/>
                                    </p:animMotion>
                                  </p:childTnLst>
                                </p:cTn>
                              </p:par>
                            </p:childTnLst>
                          </p:cTn>
                        </p:par>
                        <p:par>
                          <p:cTn id="30" fill="hold">
                            <p:stCondLst>
                              <p:cond delay="500"/>
                            </p:stCondLst>
                            <p:childTnLst>
                              <p:par>
                                <p:cTn id="31" presetID="22" presetClass="entr" presetSubtype="1"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up)">
                                      <p:cBhvr>
                                        <p:cTn id="33" dur="5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8" fill="hold" grpId="0" nodeType="clickEffect">
                                  <p:stCondLst>
                                    <p:cond delay="0"/>
                                  </p:stCondLst>
                                  <p:childTnLst>
                                    <p:set>
                                      <p:cBhvr>
                                        <p:cTn id="37" dur="1" fill="hold">
                                          <p:stCondLst>
                                            <p:cond delay="0"/>
                                          </p:stCondLst>
                                        </p:cTn>
                                        <p:tgtEl>
                                          <p:spTgt spid="12">
                                            <p:txEl>
                                              <p:pRg st="0" end="0"/>
                                            </p:txEl>
                                          </p:spTgt>
                                        </p:tgtEl>
                                        <p:attrNameLst>
                                          <p:attrName>style.visibility</p:attrName>
                                        </p:attrNameLst>
                                      </p:cBhvr>
                                      <p:to>
                                        <p:strVal val="visible"/>
                                      </p:to>
                                    </p:set>
                                    <p:anim calcmode="lin" valueType="num">
                                      <p:cBhvr additive="base">
                                        <p:cTn id="38" dur="500" fill="hold"/>
                                        <p:tgtEl>
                                          <p:spTgt spid="12">
                                            <p:txEl>
                                              <p:pRg st="0" end="0"/>
                                            </p:txEl>
                                          </p:spTgt>
                                        </p:tgtEl>
                                        <p:attrNameLst>
                                          <p:attrName>ppt_x</p:attrName>
                                        </p:attrNameLst>
                                      </p:cBhvr>
                                      <p:tavLst>
                                        <p:tav tm="0">
                                          <p:val>
                                            <p:strVal val="0-#ppt_w/2"/>
                                          </p:val>
                                        </p:tav>
                                        <p:tav tm="100000">
                                          <p:val>
                                            <p:strVal val="#ppt_x"/>
                                          </p:val>
                                        </p:tav>
                                      </p:tavLst>
                                    </p:anim>
                                    <p:anim calcmode="lin" valueType="num">
                                      <p:cBhvr additive="base">
                                        <p:cTn id="39" dur="500" fill="hold"/>
                                        <p:tgtEl>
                                          <p:spTgt spid="12">
                                            <p:txEl>
                                              <p:pRg st="0" end="0"/>
                                            </p:txEl>
                                          </p:spTgt>
                                        </p:tgtEl>
                                        <p:attrNameLst>
                                          <p:attrName>ppt_y</p:attrName>
                                        </p:attrNameLst>
                                      </p:cBhvr>
                                      <p:tavLst>
                                        <p:tav tm="0">
                                          <p:val>
                                            <p:strVal val="#ppt_y"/>
                                          </p:val>
                                        </p:tav>
                                        <p:tav tm="100000">
                                          <p:val>
                                            <p:strVal val="#ppt_y"/>
                                          </p:val>
                                        </p:tav>
                                      </p:tavLst>
                                    </p:anim>
                                  </p:childTnLst>
                                </p:cTn>
                              </p:par>
                              <p:par>
                                <p:cTn id="40" presetID="2" presetClass="exit" presetSubtype="2" fill="hold" grpId="1" nodeType="withEffect">
                                  <p:stCondLst>
                                    <p:cond delay="0"/>
                                  </p:stCondLst>
                                  <p:childTnLst>
                                    <p:anim calcmode="lin" valueType="num">
                                      <p:cBhvr additive="base">
                                        <p:cTn id="41" dur="500"/>
                                        <p:tgtEl>
                                          <p:spTgt spid="11">
                                            <p:txEl>
                                              <p:pRg st="0" end="0"/>
                                            </p:txEl>
                                          </p:spTgt>
                                        </p:tgtEl>
                                        <p:attrNameLst>
                                          <p:attrName>ppt_x</p:attrName>
                                        </p:attrNameLst>
                                      </p:cBhvr>
                                      <p:tavLst>
                                        <p:tav tm="0">
                                          <p:val>
                                            <p:strVal val="ppt_x"/>
                                          </p:val>
                                        </p:tav>
                                        <p:tav tm="100000">
                                          <p:val>
                                            <p:strVal val="1+ppt_w/2"/>
                                          </p:val>
                                        </p:tav>
                                      </p:tavLst>
                                    </p:anim>
                                    <p:anim calcmode="lin" valueType="num">
                                      <p:cBhvr additive="base">
                                        <p:cTn id="42" dur="500"/>
                                        <p:tgtEl>
                                          <p:spTgt spid="11">
                                            <p:txEl>
                                              <p:pRg st="0" end="0"/>
                                            </p:txEl>
                                          </p:spTgt>
                                        </p:tgtEl>
                                        <p:attrNameLst>
                                          <p:attrName>ppt_y</p:attrName>
                                        </p:attrNameLst>
                                      </p:cBhvr>
                                      <p:tavLst>
                                        <p:tav tm="0">
                                          <p:val>
                                            <p:strVal val="ppt_y"/>
                                          </p:val>
                                        </p:tav>
                                        <p:tav tm="100000">
                                          <p:val>
                                            <p:strVal val="ppt_y"/>
                                          </p:val>
                                        </p:tav>
                                      </p:tavLst>
                                    </p:anim>
                                    <p:set>
                                      <p:cBhvr>
                                        <p:cTn id="43" dur="1" fill="hold">
                                          <p:stCondLst>
                                            <p:cond delay="499"/>
                                          </p:stCondLst>
                                        </p:cTn>
                                        <p:tgtEl>
                                          <p:spTgt spid="11">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build="p"/>
      <p:bldP spid="11" grpId="0" build="p"/>
      <p:bldP spid="11" grpId="1" build="allAtOnce"/>
      <p:bldP spid="1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loud large"/>
          <p:cNvSpPr>
            <a:spLocks/>
          </p:cNvSpPr>
          <p:nvPr/>
        </p:nvSpPr>
        <p:spPr bwMode="black">
          <a:xfrm>
            <a:off x="1941394" y="1424368"/>
            <a:ext cx="8309211" cy="4009263"/>
          </a:xfrm>
          <a:custGeom>
            <a:avLst/>
            <a:gdLst>
              <a:gd name="T0" fmla="*/ 415 w 489"/>
              <a:gd name="T1" fmla="*/ 222 h 285"/>
              <a:gd name="T2" fmla="*/ 489 w 489"/>
              <a:gd name="T3" fmla="*/ 148 h 285"/>
              <a:gd name="T4" fmla="*/ 415 w 489"/>
              <a:gd name="T5" fmla="*/ 74 h 285"/>
              <a:gd name="T6" fmla="*/ 404 w 489"/>
              <a:gd name="T7" fmla="*/ 75 h 285"/>
              <a:gd name="T8" fmla="*/ 295 w 489"/>
              <a:gd name="T9" fmla="*/ 0 h 285"/>
              <a:gd name="T10" fmla="*/ 213 w 489"/>
              <a:gd name="T11" fmla="*/ 34 h 285"/>
              <a:gd name="T12" fmla="*/ 162 w 489"/>
              <a:gd name="T13" fmla="*/ 18 h 285"/>
              <a:gd name="T14" fmla="*/ 71 w 489"/>
              <a:gd name="T15" fmla="*/ 97 h 285"/>
              <a:gd name="T16" fmla="*/ 56 w 489"/>
              <a:gd name="T17" fmla="*/ 95 h 285"/>
              <a:gd name="T18" fmla="*/ 0 w 489"/>
              <a:gd name="T19" fmla="*/ 151 h 285"/>
              <a:gd name="T20" fmla="*/ 56 w 489"/>
              <a:gd name="T21" fmla="*/ 208 h 285"/>
              <a:gd name="T22" fmla="*/ 78 w 489"/>
              <a:gd name="T23" fmla="*/ 203 h 285"/>
              <a:gd name="T24" fmla="*/ 141 w 489"/>
              <a:gd name="T25" fmla="*/ 257 h 285"/>
              <a:gd name="T26" fmla="*/ 178 w 489"/>
              <a:gd name="T27" fmla="*/ 244 h 285"/>
              <a:gd name="T28" fmla="*/ 241 w 489"/>
              <a:gd name="T29" fmla="*/ 285 h 285"/>
              <a:gd name="T30" fmla="*/ 297 w 489"/>
              <a:gd name="T31" fmla="*/ 255 h 285"/>
              <a:gd name="T32" fmla="*/ 332 w 489"/>
              <a:gd name="T33" fmla="*/ 267 h 285"/>
              <a:gd name="T34" fmla="*/ 390 w 489"/>
              <a:gd name="T35" fmla="*/ 217 h 285"/>
              <a:gd name="T36" fmla="*/ 415 w 489"/>
              <a:gd name="T37" fmla="*/ 22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9" h="285">
                <a:moveTo>
                  <a:pt x="415" y="222"/>
                </a:moveTo>
                <a:cubicBezTo>
                  <a:pt x="456" y="222"/>
                  <a:pt x="489" y="189"/>
                  <a:pt x="489" y="148"/>
                </a:cubicBezTo>
                <a:cubicBezTo>
                  <a:pt x="489" y="107"/>
                  <a:pt x="456" y="74"/>
                  <a:pt x="415" y="74"/>
                </a:cubicBezTo>
                <a:cubicBezTo>
                  <a:pt x="411" y="74"/>
                  <a:pt x="407" y="74"/>
                  <a:pt x="404" y="75"/>
                </a:cubicBezTo>
                <a:cubicBezTo>
                  <a:pt x="387" y="31"/>
                  <a:pt x="345" y="0"/>
                  <a:pt x="295" y="0"/>
                </a:cubicBezTo>
                <a:cubicBezTo>
                  <a:pt x="263" y="0"/>
                  <a:pt x="234" y="13"/>
                  <a:pt x="213" y="34"/>
                </a:cubicBezTo>
                <a:cubicBezTo>
                  <a:pt x="199" y="24"/>
                  <a:pt x="181" y="18"/>
                  <a:pt x="162" y="18"/>
                </a:cubicBezTo>
                <a:cubicBezTo>
                  <a:pt x="115" y="18"/>
                  <a:pt x="77" y="52"/>
                  <a:pt x="71" y="97"/>
                </a:cubicBezTo>
                <a:cubicBezTo>
                  <a:pt x="66" y="96"/>
                  <a:pt x="61" y="95"/>
                  <a:pt x="56" y="95"/>
                </a:cubicBezTo>
                <a:cubicBezTo>
                  <a:pt x="25" y="95"/>
                  <a:pt x="0" y="120"/>
                  <a:pt x="0" y="151"/>
                </a:cubicBezTo>
                <a:cubicBezTo>
                  <a:pt x="0" y="182"/>
                  <a:pt x="25" y="208"/>
                  <a:pt x="56" y="208"/>
                </a:cubicBezTo>
                <a:cubicBezTo>
                  <a:pt x="64" y="208"/>
                  <a:pt x="71" y="206"/>
                  <a:pt x="78" y="203"/>
                </a:cubicBezTo>
                <a:cubicBezTo>
                  <a:pt x="83" y="234"/>
                  <a:pt x="109" y="257"/>
                  <a:pt x="141" y="257"/>
                </a:cubicBezTo>
                <a:cubicBezTo>
                  <a:pt x="155" y="257"/>
                  <a:pt x="168" y="252"/>
                  <a:pt x="178" y="244"/>
                </a:cubicBezTo>
                <a:cubicBezTo>
                  <a:pt x="189" y="268"/>
                  <a:pt x="213" y="285"/>
                  <a:pt x="241" y="285"/>
                </a:cubicBezTo>
                <a:cubicBezTo>
                  <a:pt x="264" y="285"/>
                  <a:pt x="285" y="273"/>
                  <a:pt x="297" y="255"/>
                </a:cubicBezTo>
                <a:cubicBezTo>
                  <a:pt x="307" y="263"/>
                  <a:pt x="319" y="267"/>
                  <a:pt x="332" y="267"/>
                </a:cubicBezTo>
                <a:cubicBezTo>
                  <a:pt x="361" y="267"/>
                  <a:pt x="386" y="246"/>
                  <a:pt x="390" y="217"/>
                </a:cubicBezTo>
                <a:cubicBezTo>
                  <a:pt x="397" y="220"/>
                  <a:pt x="406" y="222"/>
                  <a:pt x="415" y="222"/>
                </a:cubicBezTo>
              </a:path>
            </a:pathLst>
          </a:custGeom>
          <a:solidFill>
            <a:srgbClr val="00B0F0">
              <a:alpha val="18000"/>
            </a:srgbClr>
          </a:solidFill>
          <a:ln>
            <a:noFill/>
          </a:ln>
          <a:extLst/>
        </p:spPr>
        <p:txBody>
          <a:bodyPr vert="horz" wrap="square" lIns="91427" tIns="45713" rIns="91427" bIns="4571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endParaRPr lang="en-US" sz="1600">
              <a:solidFill>
                <a:prstClr val="black"/>
              </a:solidFill>
            </a:endParaRPr>
          </a:p>
        </p:txBody>
      </p:sp>
      <p:sp>
        <p:nvSpPr>
          <p:cNvPr id="2" name="Bent Arrow 1"/>
          <p:cNvSpPr/>
          <p:nvPr/>
        </p:nvSpPr>
        <p:spPr>
          <a:xfrm flipV="1">
            <a:off x="2192041" y="2607526"/>
            <a:ext cx="3220246" cy="144234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800917" y="743512"/>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5395035" y="2911086"/>
            <a:ext cx="2472131" cy="1606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1"/>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rot="16200000">
            <a:off x="6782044" y="4713460"/>
            <a:ext cx="921040" cy="36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2392344" y="771106"/>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5"/>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3435178" y="2911086"/>
            <a:ext cx="1327069" cy="1197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2"/>
          <p:cNvGrpSpPr/>
          <p:nvPr/>
        </p:nvGrpSpPr>
        <p:grpSpPr>
          <a:xfrm>
            <a:off x="1871312" y="2068784"/>
            <a:ext cx="971982" cy="458242"/>
            <a:chOff x="969412" y="3819542"/>
            <a:chExt cx="3182854" cy="1657173"/>
          </a:xfrm>
        </p:grpSpPr>
        <p:pic>
          <p:nvPicPr>
            <p:cNvPr id="10"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969412" y="3819542"/>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2560839" y="3847136"/>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3" name="TextBox 12"/>
          <p:cNvSpPr txBox="1"/>
          <p:nvPr/>
        </p:nvSpPr>
        <p:spPr>
          <a:xfrm>
            <a:off x="3793324" y="174515"/>
            <a:ext cx="5739005" cy="1015663"/>
          </a:xfrm>
          <a:prstGeom prst="rect">
            <a:avLst/>
          </a:prstGeom>
          <a:noFill/>
        </p:spPr>
        <p:txBody>
          <a:bodyPr wrap="square" rtlCol="0">
            <a:spAutoFit/>
          </a:bodyPr>
          <a:lstStyle/>
          <a:p>
            <a:r>
              <a:rPr lang="en-US" altLang="zh-CN" sz="6000" dirty="0" smtClean="0">
                <a:solidFill>
                  <a:schemeClr val="bg1"/>
                </a:solidFill>
                <a:latin typeface="Aharoni" panose="02010803020104030203" pitchFamily="2" charset="-79"/>
                <a:cs typeface="Aharoni" panose="02010803020104030203" pitchFamily="2" charset="-79"/>
              </a:rPr>
              <a:t>Automation</a:t>
            </a:r>
            <a:endParaRPr lang="en-US" sz="6000" dirty="0">
              <a:solidFill>
                <a:schemeClr val="bg1"/>
              </a:solidFill>
              <a:latin typeface="Aharoni" panose="02010803020104030203" pitchFamily="2" charset="-79"/>
              <a:cs typeface="Aharoni" panose="02010803020104030203" pitchFamily="2" charset="-79"/>
            </a:endParaRPr>
          </a:p>
        </p:txBody>
      </p:sp>
      <p:sp>
        <p:nvSpPr>
          <p:cNvPr id="27" name="TextBox 26"/>
          <p:cNvSpPr txBox="1"/>
          <p:nvPr/>
        </p:nvSpPr>
        <p:spPr>
          <a:xfrm>
            <a:off x="4527392" y="2220846"/>
            <a:ext cx="5973860" cy="707886"/>
          </a:xfrm>
          <a:prstGeom prst="rect">
            <a:avLst/>
          </a:prstGeom>
          <a:noFill/>
        </p:spPr>
        <p:txBody>
          <a:bodyPr wrap="square" rtlCol="0">
            <a:spAutoFit/>
          </a:bodyPr>
          <a:lstStyle/>
          <a:p>
            <a:r>
              <a:rPr lang="en-US" altLang="zh-CN" sz="4000" dirty="0" smtClean="0">
                <a:solidFill>
                  <a:schemeClr val="bg1"/>
                </a:solidFill>
                <a:latin typeface="Aharoni" panose="02010803020104030203" pitchFamily="2" charset="-79"/>
                <a:cs typeface="Aharoni" panose="02010803020104030203" pitchFamily="2" charset="-79"/>
              </a:rPr>
              <a:t>Continuous Deployment</a:t>
            </a:r>
            <a:endParaRPr lang="en-US" sz="4000" dirty="0">
              <a:solidFill>
                <a:schemeClr val="bg1"/>
              </a:solidFill>
              <a:latin typeface="Aharoni" panose="02010803020104030203" pitchFamily="2" charset="-79"/>
              <a:cs typeface="Aharoni" panose="02010803020104030203" pitchFamily="2" charset="-79"/>
            </a:endParaRPr>
          </a:p>
        </p:txBody>
      </p:sp>
      <p:sp>
        <p:nvSpPr>
          <p:cNvPr id="28" name="TextBox 27"/>
          <p:cNvSpPr txBox="1"/>
          <p:nvPr/>
        </p:nvSpPr>
        <p:spPr>
          <a:xfrm>
            <a:off x="7079873" y="1756133"/>
            <a:ext cx="5105477" cy="584775"/>
          </a:xfrm>
          <a:prstGeom prst="rect">
            <a:avLst/>
          </a:prstGeom>
          <a:noFill/>
        </p:spPr>
        <p:txBody>
          <a:bodyPr wrap="square" rtlCol="0">
            <a:spAutoFit/>
          </a:bodyPr>
          <a:lstStyle/>
          <a:p>
            <a:r>
              <a:rPr lang="en-US" altLang="zh-CN" sz="3200" dirty="0" smtClean="0">
                <a:solidFill>
                  <a:schemeClr val="bg1"/>
                </a:solidFill>
                <a:latin typeface="Aharoni" panose="02010803020104030203" pitchFamily="2" charset="-79"/>
                <a:cs typeface="Aharoni" panose="02010803020104030203" pitchFamily="2" charset="-79"/>
              </a:rPr>
              <a:t>Versioning environments</a:t>
            </a:r>
            <a:endParaRPr lang="en-US" sz="3200" dirty="0">
              <a:solidFill>
                <a:schemeClr val="bg1"/>
              </a:solidFill>
              <a:latin typeface="Aharoni" panose="02010803020104030203" pitchFamily="2" charset="-79"/>
              <a:cs typeface="Aharoni" panose="02010803020104030203" pitchFamily="2" charset="-79"/>
            </a:endParaRPr>
          </a:p>
        </p:txBody>
      </p:sp>
      <p:sp>
        <p:nvSpPr>
          <p:cNvPr id="29" name="TextBox 28"/>
          <p:cNvSpPr txBox="1"/>
          <p:nvPr/>
        </p:nvSpPr>
        <p:spPr>
          <a:xfrm rot="5400000">
            <a:off x="9439414" y="3595591"/>
            <a:ext cx="3171610" cy="1200329"/>
          </a:xfrm>
          <a:prstGeom prst="rect">
            <a:avLst/>
          </a:prstGeom>
          <a:noFill/>
        </p:spPr>
        <p:txBody>
          <a:bodyPr wrap="square" rtlCol="0">
            <a:spAutoFit/>
          </a:bodyPr>
          <a:lstStyle/>
          <a:p>
            <a:r>
              <a:rPr lang="en-US" altLang="zh-CN" sz="7200" dirty="0" smtClean="0">
                <a:solidFill>
                  <a:schemeClr val="bg1"/>
                </a:solidFill>
                <a:latin typeface="Aharoni" panose="02010803020104030203" pitchFamily="2" charset="-79"/>
                <a:cs typeface="Aharoni" panose="02010803020104030203" pitchFamily="2" charset="-79"/>
              </a:rPr>
              <a:t>Agility</a:t>
            </a:r>
            <a:endParaRPr lang="en-US" sz="4800" dirty="0">
              <a:solidFill>
                <a:schemeClr val="bg1"/>
              </a:solidFill>
              <a:latin typeface="Aharoni" panose="02010803020104030203" pitchFamily="2" charset="-79"/>
              <a:cs typeface="Aharoni" panose="02010803020104030203" pitchFamily="2" charset="-79"/>
            </a:endParaRPr>
          </a:p>
        </p:txBody>
      </p:sp>
      <p:sp>
        <p:nvSpPr>
          <p:cNvPr id="30" name="TextBox 29"/>
          <p:cNvSpPr txBox="1"/>
          <p:nvPr/>
        </p:nvSpPr>
        <p:spPr>
          <a:xfrm>
            <a:off x="4053853" y="1055451"/>
            <a:ext cx="6196752" cy="769441"/>
          </a:xfrm>
          <a:prstGeom prst="rect">
            <a:avLst/>
          </a:prstGeom>
          <a:noFill/>
        </p:spPr>
        <p:txBody>
          <a:bodyPr wrap="square" rtlCol="0">
            <a:spAutoFit/>
          </a:bodyPr>
          <a:lstStyle/>
          <a:p>
            <a:r>
              <a:rPr lang="en-US" altLang="zh-CN" sz="4400" dirty="0" smtClean="0">
                <a:solidFill>
                  <a:schemeClr val="bg1"/>
                </a:solidFill>
                <a:latin typeface="Aharoni" panose="02010803020104030203" pitchFamily="2" charset="-79"/>
                <a:cs typeface="Aharoni" panose="02010803020104030203" pitchFamily="2" charset="-79"/>
              </a:rPr>
              <a:t>Reduced cycle time</a:t>
            </a:r>
            <a:endParaRPr lang="en-US" sz="4400" dirty="0">
              <a:solidFill>
                <a:schemeClr val="bg1"/>
              </a:solidFill>
              <a:latin typeface="Aharoni" panose="02010803020104030203" pitchFamily="2" charset="-79"/>
              <a:cs typeface="Aharoni" panose="02010803020104030203" pitchFamily="2" charset="-79"/>
            </a:endParaRPr>
          </a:p>
        </p:txBody>
      </p:sp>
      <p:sp>
        <p:nvSpPr>
          <p:cNvPr id="31" name="TextBox 30"/>
          <p:cNvSpPr txBox="1"/>
          <p:nvPr/>
        </p:nvSpPr>
        <p:spPr>
          <a:xfrm>
            <a:off x="910370" y="4026990"/>
            <a:ext cx="6818992" cy="1446550"/>
          </a:xfrm>
          <a:prstGeom prst="rect">
            <a:avLst/>
          </a:prstGeom>
          <a:noFill/>
        </p:spPr>
        <p:txBody>
          <a:bodyPr wrap="square" rtlCol="0">
            <a:spAutoFit/>
          </a:bodyPr>
          <a:lstStyle/>
          <a:p>
            <a:r>
              <a:rPr lang="en-US" altLang="zh-CN" sz="4400" dirty="0" smtClean="0">
                <a:solidFill>
                  <a:schemeClr val="bg1"/>
                </a:solidFill>
                <a:latin typeface="Aharoni" panose="02010803020104030203" pitchFamily="2" charset="-79"/>
                <a:cs typeface="Aharoni" panose="02010803020104030203" pitchFamily="2" charset="-79"/>
              </a:rPr>
              <a:t>Continuous        </a:t>
            </a:r>
          </a:p>
          <a:p>
            <a:r>
              <a:rPr lang="en-US" altLang="zh-CN" sz="4400" dirty="0">
                <a:solidFill>
                  <a:schemeClr val="bg1"/>
                </a:solidFill>
                <a:latin typeface="Aharoni" panose="02010803020104030203" pitchFamily="2" charset="-79"/>
                <a:cs typeface="Aharoni" panose="02010803020104030203" pitchFamily="2" charset="-79"/>
              </a:rPr>
              <a:t> </a:t>
            </a:r>
            <a:r>
              <a:rPr lang="en-US" altLang="zh-CN" sz="4400" dirty="0" smtClean="0">
                <a:solidFill>
                  <a:schemeClr val="bg1"/>
                </a:solidFill>
                <a:latin typeface="Aharoni" panose="02010803020104030203" pitchFamily="2" charset="-79"/>
                <a:cs typeface="Aharoni" panose="02010803020104030203" pitchFamily="2" charset="-79"/>
              </a:rPr>
              <a:t>      Improvements</a:t>
            </a:r>
            <a:endParaRPr lang="en-US" sz="4400" dirty="0">
              <a:solidFill>
                <a:schemeClr val="bg1"/>
              </a:solidFill>
              <a:latin typeface="Aharoni" panose="02010803020104030203" pitchFamily="2" charset="-79"/>
              <a:cs typeface="Aharoni" panose="02010803020104030203" pitchFamily="2" charset="-79"/>
            </a:endParaRPr>
          </a:p>
        </p:txBody>
      </p:sp>
      <p:sp>
        <p:nvSpPr>
          <p:cNvPr id="32" name="TextBox 31"/>
          <p:cNvSpPr txBox="1"/>
          <p:nvPr/>
        </p:nvSpPr>
        <p:spPr>
          <a:xfrm>
            <a:off x="6092706" y="3350707"/>
            <a:ext cx="3775448" cy="3704956"/>
          </a:xfrm>
          <a:prstGeom prst="rect">
            <a:avLst/>
          </a:prstGeom>
          <a:noFill/>
        </p:spPr>
        <p:txBody>
          <a:bodyPr wrap="square" rtlCol="0">
            <a:prstTxWarp prst="textCircle">
              <a:avLst>
                <a:gd name="adj" fmla="val 15919677"/>
              </a:avLst>
            </a:prstTxWarp>
            <a:spAutoFit/>
          </a:bodyPr>
          <a:lstStyle/>
          <a:p>
            <a:r>
              <a:rPr lang="en-US" altLang="zh-CN" sz="4800" dirty="0" smtClean="0">
                <a:solidFill>
                  <a:schemeClr val="bg1"/>
                </a:solidFill>
                <a:latin typeface="Aharoni" panose="02010803020104030203" pitchFamily="2" charset="-79"/>
                <a:cs typeface="Aharoni" panose="02010803020104030203" pitchFamily="2" charset="-79"/>
              </a:rPr>
              <a:t>Feedback loop</a:t>
            </a:r>
            <a:endParaRPr lang="en-US" sz="4800" dirty="0">
              <a:solidFill>
                <a:schemeClr val="bg1"/>
              </a:solidFill>
              <a:latin typeface="Aharoni" panose="02010803020104030203" pitchFamily="2" charset="-79"/>
              <a:cs typeface="Aharoni" panose="02010803020104030203" pitchFamily="2" charset="-79"/>
            </a:endParaRPr>
          </a:p>
        </p:txBody>
      </p:sp>
      <p:sp>
        <p:nvSpPr>
          <p:cNvPr id="33" name="TextBox 32"/>
          <p:cNvSpPr txBox="1"/>
          <p:nvPr/>
        </p:nvSpPr>
        <p:spPr>
          <a:xfrm rot="5400000">
            <a:off x="-2614195" y="2854693"/>
            <a:ext cx="6142322" cy="923330"/>
          </a:xfrm>
          <a:prstGeom prst="rect">
            <a:avLst/>
          </a:prstGeom>
          <a:noFill/>
        </p:spPr>
        <p:txBody>
          <a:bodyPr wrap="square" rtlCol="0">
            <a:spAutoFit/>
          </a:bodyPr>
          <a:lstStyle/>
          <a:p>
            <a:r>
              <a:rPr lang="en-US" altLang="zh-CN" sz="5400" dirty="0" smtClean="0">
                <a:solidFill>
                  <a:schemeClr val="bg1"/>
                </a:solidFill>
                <a:latin typeface="Aharoni" panose="02010803020104030203" pitchFamily="2" charset="-79"/>
                <a:cs typeface="Aharoni" panose="02010803020104030203" pitchFamily="2" charset="-79"/>
              </a:rPr>
              <a:t>Speed to market</a:t>
            </a:r>
            <a:endParaRPr lang="en-US" sz="5400" dirty="0">
              <a:solidFill>
                <a:schemeClr val="bg1"/>
              </a:solidFill>
              <a:latin typeface="Aharoni" panose="02010803020104030203" pitchFamily="2" charset="-79"/>
              <a:cs typeface="Aharoni" panose="02010803020104030203" pitchFamily="2" charset="-79"/>
            </a:endParaRPr>
          </a:p>
        </p:txBody>
      </p:sp>
      <p:sp>
        <p:nvSpPr>
          <p:cNvPr id="34" name="TextBox 33"/>
          <p:cNvSpPr txBox="1"/>
          <p:nvPr/>
        </p:nvSpPr>
        <p:spPr>
          <a:xfrm>
            <a:off x="8237654" y="307659"/>
            <a:ext cx="4764161" cy="923330"/>
          </a:xfrm>
          <a:prstGeom prst="rect">
            <a:avLst/>
          </a:prstGeom>
          <a:noFill/>
        </p:spPr>
        <p:txBody>
          <a:bodyPr wrap="square" rtlCol="0">
            <a:spAutoFit/>
          </a:bodyPr>
          <a:lstStyle/>
          <a:p>
            <a:r>
              <a:rPr lang="en-US" altLang="zh-CN" sz="5400" i="1" dirty="0" smtClean="0">
                <a:solidFill>
                  <a:schemeClr val="bg1"/>
                </a:solidFill>
                <a:latin typeface="Aharoni" panose="02010803020104030203" pitchFamily="2" charset="-79"/>
                <a:cs typeface="Aharoni" panose="02010803020104030203" pitchFamily="2" charset="-79"/>
              </a:rPr>
              <a:t>Innovation</a:t>
            </a:r>
            <a:endParaRPr lang="en-US" sz="5400" i="1" dirty="0">
              <a:solidFill>
                <a:schemeClr val="bg1"/>
              </a:solidFill>
              <a:latin typeface="Aharoni" panose="02010803020104030203" pitchFamily="2" charset="-79"/>
              <a:cs typeface="Aharoni" panose="02010803020104030203" pitchFamily="2" charset="-79"/>
            </a:endParaRPr>
          </a:p>
        </p:txBody>
      </p:sp>
      <p:sp>
        <p:nvSpPr>
          <p:cNvPr id="35" name="TextBox 34"/>
          <p:cNvSpPr txBox="1"/>
          <p:nvPr/>
        </p:nvSpPr>
        <p:spPr>
          <a:xfrm>
            <a:off x="9831083" y="1191299"/>
            <a:ext cx="4764161" cy="584775"/>
          </a:xfrm>
          <a:prstGeom prst="rect">
            <a:avLst/>
          </a:prstGeom>
          <a:noFill/>
        </p:spPr>
        <p:txBody>
          <a:bodyPr wrap="square" rtlCol="0">
            <a:spAutoFit/>
          </a:bodyPr>
          <a:lstStyle/>
          <a:p>
            <a:r>
              <a:rPr lang="en-US" altLang="zh-CN" sz="3200" dirty="0" smtClean="0">
                <a:solidFill>
                  <a:schemeClr val="bg1"/>
                </a:solidFill>
                <a:latin typeface="Aharoni" panose="02010803020104030203" pitchFamily="2" charset="-79"/>
                <a:cs typeface="Aharoni" panose="02010803020104030203" pitchFamily="2" charset="-79"/>
              </a:rPr>
              <a:t>Elasticity</a:t>
            </a:r>
            <a:endParaRPr lang="en-US" sz="3200" dirty="0">
              <a:solidFill>
                <a:schemeClr val="bg1"/>
              </a:solidFill>
              <a:latin typeface="Aharoni" panose="02010803020104030203" pitchFamily="2" charset="-79"/>
              <a:cs typeface="Aharoni" panose="02010803020104030203" pitchFamily="2" charset="-79"/>
            </a:endParaRPr>
          </a:p>
        </p:txBody>
      </p:sp>
      <p:sp>
        <p:nvSpPr>
          <p:cNvPr id="36" name="TextBox 35"/>
          <p:cNvSpPr txBox="1"/>
          <p:nvPr/>
        </p:nvSpPr>
        <p:spPr>
          <a:xfrm>
            <a:off x="461213" y="5625126"/>
            <a:ext cx="4764161" cy="1446550"/>
          </a:xfrm>
          <a:prstGeom prst="rect">
            <a:avLst/>
          </a:prstGeom>
          <a:noFill/>
        </p:spPr>
        <p:txBody>
          <a:bodyPr wrap="square" rtlCol="0">
            <a:spAutoFit/>
          </a:bodyPr>
          <a:lstStyle/>
          <a:p>
            <a:r>
              <a:rPr lang="en-US" altLang="zh-CN" sz="8800" dirty="0" smtClean="0">
                <a:solidFill>
                  <a:schemeClr val="bg1"/>
                </a:solidFill>
                <a:latin typeface="Aharoni" panose="02010803020104030203" pitchFamily="2" charset="-79"/>
                <a:cs typeface="Aharoni" panose="02010803020104030203" pitchFamily="2" charset="-79"/>
              </a:rPr>
              <a:t>Growth</a:t>
            </a:r>
            <a:endParaRPr lang="en-US" sz="8800" dirty="0">
              <a:solidFill>
                <a:schemeClr val="bg1"/>
              </a:solidFill>
              <a:latin typeface="Aharoni" panose="02010803020104030203" pitchFamily="2" charset="-79"/>
              <a:cs typeface="Aharoni" panose="02010803020104030203" pitchFamily="2" charset="-79"/>
            </a:endParaRPr>
          </a:p>
        </p:txBody>
      </p:sp>
      <p:sp>
        <p:nvSpPr>
          <p:cNvPr id="37" name="TextBox 36"/>
          <p:cNvSpPr txBox="1"/>
          <p:nvPr/>
        </p:nvSpPr>
        <p:spPr>
          <a:xfrm>
            <a:off x="1351637" y="5445645"/>
            <a:ext cx="4764161" cy="584775"/>
          </a:xfrm>
          <a:prstGeom prst="rect">
            <a:avLst/>
          </a:prstGeom>
          <a:noFill/>
        </p:spPr>
        <p:txBody>
          <a:bodyPr wrap="square" rtlCol="0">
            <a:spAutoFit/>
          </a:bodyPr>
          <a:lstStyle/>
          <a:p>
            <a:r>
              <a:rPr lang="en-US" altLang="zh-CN" sz="3200" dirty="0" smtClean="0">
                <a:solidFill>
                  <a:schemeClr val="bg1"/>
                </a:solidFill>
                <a:latin typeface="Aharoni" panose="02010803020104030203" pitchFamily="2" charset="-79"/>
                <a:cs typeface="Aharoni" panose="02010803020104030203" pitchFamily="2" charset="-79"/>
              </a:rPr>
              <a:t>Availability</a:t>
            </a:r>
            <a:endParaRPr lang="en-US" sz="3200" dirty="0">
              <a:solidFill>
                <a:schemeClr val="bg1"/>
              </a:solidFill>
              <a:latin typeface="Aharoni" panose="02010803020104030203" pitchFamily="2" charset="-79"/>
              <a:cs typeface="Aharoni" panose="02010803020104030203" pitchFamily="2" charset="-79"/>
            </a:endParaRPr>
          </a:p>
        </p:txBody>
      </p:sp>
      <p:sp>
        <p:nvSpPr>
          <p:cNvPr id="38" name="TextBox 37"/>
          <p:cNvSpPr txBox="1"/>
          <p:nvPr/>
        </p:nvSpPr>
        <p:spPr>
          <a:xfrm>
            <a:off x="7558894" y="4386780"/>
            <a:ext cx="4764161" cy="1200329"/>
          </a:xfrm>
          <a:prstGeom prst="rect">
            <a:avLst/>
          </a:prstGeom>
          <a:noFill/>
        </p:spPr>
        <p:txBody>
          <a:bodyPr wrap="square" rtlCol="0">
            <a:spAutoFit/>
          </a:bodyPr>
          <a:lstStyle/>
          <a:p>
            <a:r>
              <a:rPr lang="en-US" altLang="zh-CN" sz="7200" dirty="0" err="1" smtClean="0">
                <a:solidFill>
                  <a:schemeClr val="bg1"/>
                </a:solidFill>
                <a:latin typeface="Aharoni" panose="02010803020104030203" pitchFamily="2" charset="-79"/>
                <a:cs typeface="Aharoni" panose="02010803020104030203" pitchFamily="2" charset="-79"/>
              </a:rPr>
              <a:t>QoS</a:t>
            </a:r>
            <a:endParaRPr lang="en-US" sz="7200" dirty="0">
              <a:solidFill>
                <a:schemeClr val="bg1"/>
              </a:solidFill>
              <a:latin typeface="Aharoni" panose="02010803020104030203" pitchFamily="2" charset="-79"/>
              <a:cs typeface="Aharoni" panose="02010803020104030203" pitchFamily="2" charset="-79"/>
            </a:endParaRPr>
          </a:p>
        </p:txBody>
      </p:sp>
      <p:sp>
        <p:nvSpPr>
          <p:cNvPr id="39" name="TextBox 38"/>
          <p:cNvSpPr txBox="1"/>
          <p:nvPr/>
        </p:nvSpPr>
        <p:spPr>
          <a:xfrm>
            <a:off x="10074357" y="5647217"/>
            <a:ext cx="4764161" cy="1200329"/>
          </a:xfrm>
          <a:prstGeom prst="rect">
            <a:avLst/>
          </a:prstGeom>
          <a:noFill/>
        </p:spPr>
        <p:txBody>
          <a:bodyPr wrap="square" rtlCol="0">
            <a:spAutoFit/>
          </a:bodyPr>
          <a:lstStyle/>
          <a:p>
            <a:r>
              <a:rPr lang="en-US" altLang="zh-CN" sz="7200" dirty="0" smtClean="0">
                <a:solidFill>
                  <a:schemeClr val="bg1"/>
                </a:solidFill>
                <a:latin typeface="Aharoni" panose="02010803020104030203" pitchFamily="2" charset="-79"/>
                <a:cs typeface="Aharoni" panose="02010803020104030203" pitchFamily="2" charset="-79"/>
              </a:rPr>
              <a:t>TCO</a:t>
            </a:r>
            <a:endParaRPr lang="en-US" sz="7200" dirty="0">
              <a:solidFill>
                <a:schemeClr val="bg1"/>
              </a:solidFill>
              <a:latin typeface="Aharoni" panose="02010803020104030203" pitchFamily="2" charset="-79"/>
              <a:cs typeface="Aharoni" panose="02010803020104030203" pitchFamily="2" charset="-79"/>
            </a:endParaRPr>
          </a:p>
        </p:txBody>
      </p:sp>
      <p:sp>
        <p:nvSpPr>
          <p:cNvPr id="40" name="TextBox 39"/>
          <p:cNvSpPr txBox="1"/>
          <p:nvPr/>
        </p:nvSpPr>
        <p:spPr>
          <a:xfrm>
            <a:off x="4431389" y="5369073"/>
            <a:ext cx="4764161" cy="1015663"/>
          </a:xfrm>
          <a:prstGeom prst="rect">
            <a:avLst/>
          </a:prstGeom>
          <a:noFill/>
        </p:spPr>
        <p:txBody>
          <a:bodyPr wrap="square" rtlCol="0">
            <a:prstTxWarp prst="textStop">
              <a:avLst/>
            </a:prstTxWarp>
            <a:spAutoFit/>
          </a:bodyPr>
          <a:lstStyle/>
          <a:p>
            <a:r>
              <a:rPr lang="en-US" altLang="zh-CN" sz="6000" dirty="0" smtClean="0">
                <a:solidFill>
                  <a:schemeClr val="bg1"/>
                </a:solidFill>
                <a:latin typeface="Aharoni" panose="02010803020104030203" pitchFamily="2" charset="-79"/>
                <a:cs typeface="Aharoni" panose="02010803020104030203" pitchFamily="2" charset="-79"/>
              </a:rPr>
              <a:t>Insights</a:t>
            </a:r>
            <a:endParaRPr lang="en-US" sz="6000" dirty="0">
              <a:solidFill>
                <a:schemeClr val="bg1"/>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652003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par>
                                <p:cTn id="20" presetID="10" presetClass="entr" presetSubtype="0"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par>
                          <p:cTn id="23" fill="hold">
                            <p:stCondLst>
                              <p:cond delay="500"/>
                            </p:stCondLst>
                            <p:childTnLst>
                              <p:par>
                                <p:cTn id="24" presetID="36" presetClass="path" presetSubtype="0" accel="50000" decel="50000" fill="hold" nodeType="afterEffect">
                                  <p:stCondLst>
                                    <p:cond delay="0"/>
                                  </p:stCondLst>
                                  <p:childTnLst>
                                    <p:animMotion origin="layout" path="M 6.25E-7 -3.7037E-6 L 6.25E-7 0.10301 C 6.25E-7 0.14908 0.09258 0.20602 0.16784 0.20602 L 0.33568 0.20602 " pathEditMode="relative" rAng="0" ptsTypes="AAAA">
                                      <p:cBhvr>
                                        <p:cTn id="25" dur="2000" fill="hold"/>
                                        <p:tgtEl>
                                          <p:spTgt spid="3"/>
                                        </p:tgtEl>
                                        <p:attrNameLst>
                                          <p:attrName>ppt_x</p:attrName>
                                          <p:attrName>ppt_y</p:attrName>
                                        </p:attrNameLst>
                                      </p:cBhvr>
                                      <p:rCtr x="16784" y="10301"/>
                                    </p:animMotion>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childTnLst>
                                </p:cTn>
                              </p:par>
                            </p:childTnLst>
                          </p:cTn>
                        </p:par>
                        <p:par>
                          <p:cTn id="30" fill="hold">
                            <p:stCondLst>
                              <p:cond delay="3000"/>
                            </p:stCondLst>
                            <p:childTnLst>
                              <p:par>
                                <p:cTn id="31" presetID="10" presetClass="exit" presetSubtype="0" fill="hold" nodeType="afterEffect">
                                  <p:stCondLst>
                                    <p:cond delay="0"/>
                                  </p:stCondLst>
                                  <p:childTnLst>
                                    <p:animEffect transition="out" filter="fade">
                                      <p:cBhvr>
                                        <p:cTn id="32" dur="500"/>
                                        <p:tgtEl>
                                          <p:spTgt spid="3"/>
                                        </p:tgtEl>
                                      </p:cBhvr>
                                    </p:animEffect>
                                    <p:set>
                                      <p:cBhvr>
                                        <p:cTn id="33" dur="1" fill="hold">
                                          <p:stCondLst>
                                            <p:cond delay="499"/>
                                          </p:stCondLst>
                                        </p:cTn>
                                        <p:tgtEl>
                                          <p:spTgt spid="3"/>
                                        </p:tgtEl>
                                        <p:attrNameLst>
                                          <p:attrName>style.visibility</p:attrName>
                                        </p:attrNameLst>
                                      </p:cBhvr>
                                      <p:to>
                                        <p:strVal val="hidden"/>
                                      </p:to>
                                    </p:set>
                                  </p:childTnLst>
                                </p:cTn>
                              </p:par>
                            </p:childTnLst>
                          </p:cTn>
                        </p:par>
                        <p:par>
                          <p:cTn id="34" fill="hold">
                            <p:stCondLst>
                              <p:cond delay="3500"/>
                            </p:stCondLst>
                            <p:childTnLst>
                              <p:par>
                                <p:cTn id="35" presetID="22" presetClass="entr" presetSubtype="1" fill="hold" nodeType="after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wipe(up)">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500"/>
                                        <p:tgtEl>
                                          <p:spTgt spid="13"/>
                                        </p:tgtEl>
                                      </p:cBhvr>
                                    </p:animEffect>
                                  </p:childTnLst>
                                </p:cTn>
                              </p:par>
                            </p:childTnLst>
                          </p:cTn>
                        </p:par>
                        <p:par>
                          <p:cTn id="43" fill="hold">
                            <p:stCondLst>
                              <p:cond delay="500"/>
                            </p:stCondLst>
                            <p:childTnLst>
                              <p:par>
                                <p:cTn id="44" presetID="10" presetClass="entr" presetSubtype="0" fill="hold" grpId="0" nodeType="afterEffect">
                                  <p:stCondLst>
                                    <p:cond delay="0"/>
                                  </p:stCondLst>
                                  <p:childTnLst>
                                    <p:set>
                                      <p:cBhvr>
                                        <p:cTn id="45" dur="1" fill="hold">
                                          <p:stCondLst>
                                            <p:cond delay="0"/>
                                          </p:stCondLst>
                                        </p:cTn>
                                        <p:tgtEl>
                                          <p:spTgt spid="28"/>
                                        </p:tgtEl>
                                        <p:attrNameLst>
                                          <p:attrName>style.visibility</p:attrName>
                                        </p:attrNameLst>
                                      </p:cBhvr>
                                      <p:to>
                                        <p:strVal val="visible"/>
                                      </p:to>
                                    </p:set>
                                    <p:animEffect transition="in" filter="fade">
                                      <p:cBhvr>
                                        <p:cTn id="46" dur="500"/>
                                        <p:tgtEl>
                                          <p:spTgt spid="28"/>
                                        </p:tgtEl>
                                      </p:cBhvr>
                                    </p:animEffect>
                                  </p:childTnLst>
                                </p:cTn>
                              </p:par>
                            </p:childTnLst>
                          </p:cTn>
                        </p:par>
                        <p:par>
                          <p:cTn id="47" fill="hold">
                            <p:stCondLst>
                              <p:cond delay="1000"/>
                            </p:stCondLst>
                            <p:childTnLst>
                              <p:par>
                                <p:cTn id="48" presetID="10" presetClass="entr" presetSubtype="0" fill="hold" grpId="0" nodeType="afterEffect">
                                  <p:stCondLst>
                                    <p:cond delay="0"/>
                                  </p:stCondLst>
                                  <p:childTnLst>
                                    <p:set>
                                      <p:cBhvr>
                                        <p:cTn id="49" dur="1" fill="hold">
                                          <p:stCondLst>
                                            <p:cond delay="0"/>
                                          </p:stCondLst>
                                        </p:cTn>
                                        <p:tgtEl>
                                          <p:spTgt spid="27"/>
                                        </p:tgtEl>
                                        <p:attrNameLst>
                                          <p:attrName>style.visibility</p:attrName>
                                        </p:attrNameLst>
                                      </p:cBhvr>
                                      <p:to>
                                        <p:strVal val="visible"/>
                                      </p:to>
                                    </p:set>
                                    <p:animEffect transition="in" filter="fade">
                                      <p:cBhvr>
                                        <p:cTn id="50" dur="500"/>
                                        <p:tgtEl>
                                          <p:spTgt spid="2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childTnLst>
                          </p:cTn>
                        </p:par>
                        <p:par>
                          <p:cTn id="56" fill="hold">
                            <p:stCondLst>
                              <p:cond delay="500"/>
                            </p:stCondLst>
                            <p:childTnLst>
                              <p:par>
                                <p:cTn id="57" presetID="10" presetClass="entr" presetSubtype="0"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fade">
                                      <p:cBhvr>
                                        <p:cTn id="59" dur="500"/>
                                        <p:tgtEl>
                                          <p:spTgt spid="33"/>
                                        </p:tgtEl>
                                      </p:cBhvr>
                                    </p:animEffect>
                                  </p:childTnLst>
                                </p:cTn>
                              </p:par>
                            </p:childTnLst>
                          </p:cTn>
                        </p:par>
                        <p:par>
                          <p:cTn id="60" fill="hold">
                            <p:stCondLst>
                              <p:cond delay="1000"/>
                            </p:stCondLst>
                            <p:childTnLst>
                              <p:par>
                                <p:cTn id="61" presetID="10" presetClass="entr" presetSubtype="0" fill="hold" grpId="0" nodeType="afterEffect">
                                  <p:stCondLst>
                                    <p:cond delay="0"/>
                                  </p:stCondLst>
                                  <p:childTnLst>
                                    <p:set>
                                      <p:cBhvr>
                                        <p:cTn id="62" dur="1" fill="hold">
                                          <p:stCondLst>
                                            <p:cond delay="0"/>
                                          </p:stCondLst>
                                        </p:cTn>
                                        <p:tgtEl>
                                          <p:spTgt spid="32"/>
                                        </p:tgtEl>
                                        <p:attrNameLst>
                                          <p:attrName>style.visibility</p:attrName>
                                        </p:attrNameLst>
                                      </p:cBhvr>
                                      <p:to>
                                        <p:strVal val="visible"/>
                                      </p:to>
                                    </p:set>
                                    <p:animEffect transition="in" filter="fade">
                                      <p:cBhvr>
                                        <p:cTn id="63" dur="500"/>
                                        <p:tgtEl>
                                          <p:spTgt spid="3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29"/>
                                        </p:tgtEl>
                                        <p:attrNameLst>
                                          <p:attrName>style.visibility</p:attrName>
                                        </p:attrNameLst>
                                      </p:cBhvr>
                                      <p:to>
                                        <p:strVal val="visible"/>
                                      </p:to>
                                    </p:set>
                                    <p:animEffect transition="in" filter="fade">
                                      <p:cBhvr>
                                        <p:cTn id="68" dur="500"/>
                                        <p:tgtEl>
                                          <p:spTgt spid="29"/>
                                        </p:tgtEl>
                                      </p:cBhvr>
                                    </p:animEffect>
                                  </p:childTnLst>
                                </p:cTn>
                              </p:par>
                            </p:childTnLst>
                          </p:cTn>
                        </p:par>
                        <p:par>
                          <p:cTn id="69" fill="hold">
                            <p:stCondLst>
                              <p:cond delay="500"/>
                            </p:stCondLst>
                            <p:childTnLst>
                              <p:par>
                                <p:cTn id="70" presetID="10" presetClass="entr" presetSubtype="0" fill="hold" grpId="0" nodeType="afterEffect">
                                  <p:stCondLst>
                                    <p:cond delay="0"/>
                                  </p:stCondLst>
                                  <p:childTnLst>
                                    <p:set>
                                      <p:cBhvr>
                                        <p:cTn id="71" dur="1" fill="hold">
                                          <p:stCondLst>
                                            <p:cond delay="0"/>
                                          </p:stCondLst>
                                        </p:cTn>
                                        <p:tgtEl>
                                          <p:spTgt spid="40"/>
                                        </p:tgtEl>
                                        <p:attrNameLst>
                                          <p:attrName>style.visibility</p:attrName>
                                        </p:attrNameLst>
                                      </p:cBhvr>
                                      <p:to>
                                        <p:strVal val="visible"/>
                                      </p:to>
                                    </p:set>
                                    <p:animEffect transition="in" filter="fade">
                                      <p:cBhvr>
                                        <p:cTn id="72" dur="500"/>
                                        <p:tgtEl>
                                          <p:spTgt spid="40"/>
                                        </p:tgtEl>
                                      </p:cBhvr>
                                    </p:animEffect>
                                  </p:childTnLst>
                                </p:cTn>
                              </p:par>
                            </p:childTnLst>
                          </p:cTn>
                        </p:par>
                        <p:par>
                          <p:cTn id="73" fill="hold">
                            <p:stCondLst>
                              <p:cond delay="1000"/>
                            </p:stCondLst>
                            <p:childTnLst>
                              <p:par>
                                <p:cTn id="74" presetID="10" presetClass="entr" presetSubtype="0" fill="hold" grpId="0" nodeType="afterEffect">
                                  <p:stCondLst>
                                    <p:cond delay="0"/>
                                  </p:stCondLst>
                                  <p:childTnLst>
                                    <p:set>
                                      <p:cBhvr>
                                        <p:cTn id="75" dur="1" fill="hold">
                                          <p:stCondLst>
                                            <p:cond delay="0"/>
                                          </p:stCondLst>
                                        </p:cTn>
                                        <p:tgtEl>
                                          <p:spTgt spid="34"/>
                                        </p:tgtEl>
                                        <p:attrNameLst>
                                          <p:attrName>style.visibility</p:attrName>
                                        </p:attrNameLst>
                                      </p:cBhvr>
                                      <p:to>
                                        <p:strVal val="visible"/>
                                      </p:to>
                                    </p:set>
                                    <p:animEffect transition="in" filter="fade">
                                      <p:cBhvr>
                                        <p:cTn id="76" dur="500"/>
                                        <p:tgtEl>
                                          <p:spTgt spid="34"/>
                                        </p:tgtEl>
                                      </p:cBhvr>
                                    </p:animEffect>
                                  </p:childTnLst>
                                </p:cTn>
                              </p:par>
                            </p:childTnLst>
                          </p:cTn>
                        </p:par>
                        <p:par>
                          <p:cTn id="77" fill="hold">
                            <p:stCondLst>
                              <p:cond delay="1500"/>
                            </p:stCondLst>
                            <p:childTnLst>
                              <p:par>
                                <p:cTn id="78" presetID="10" presetClass="entr" presetSubtype="0" fill="hold" grpId="0" nodeType="afterEffect">
                                  <p:stCondLst>
                                    <p:cond delay="0"/>
                                  </p:stCondLst>
                                  <p:childTnLst>
                                    <p:set>
                                      <p:cBhvr>
                                        <p:cTn id="79" dur="1" fill="hold">
                                          <p:stCondLst>
                                            <p:cond delay="0"/>
                                          </p:stCondLst>
                                        </p:cTn>
                                        <p:tgtEl>
                                          <p:spTgt spid="31"/>
                                        </p:tgtEl>
                                        <p:attrNameLst>
                                          <p:attrName>style.visibility</p:attrName>
                                        </p:attrNameLst>
                                      </p:cBhvr>
                                      <p:to>
                                        <p:strVal val="visible"/>
                                      </p:to>
                                    </p:set>
                                    <p:animEffect transition="in" filter="fade">
                                      <p:cBhvr>
                                        <p:cTn id="80" dur="500"/>
                                        <p:tgtEl>
                                          <p:spTgt spid="31"/>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35"/>
                                        </p:tgtEl>
                                        <p:attrNameLst>
                                          <p:attrName>style.visibility</p:attrName>
                                        </p:attrNameLst>
                                      </p:cBhvr>
                                      <p:to>
                                        <p:strVal val="visible"/>
                                      </p:to>
                                    </p:set>
                                    <p:animEffect transition="in" filter="fade">
                                      <p:cBhvr>
                                        <p:cTn id="85" dur="500"/>
                                        <p:tgtEl>
                                          <p:spTgt spid="35"/>
                                        </p:tgtEl>
                                      </p:cBhvr>
                                    </p:animEffect>
                                  </p:childTnLst>
                                </p:cTn>
                              </p:par>
                            </p:childTnLst>
                          </p:cTn>
                        </p:par>
                        <p:par>
                          <p:cTn id="86" fill="hold">
                            <p:stCondLst>
                              <p:cond delay="500"/>
                            </p:stCondLst>
                            <p:childTnLst>
                              <p:par>
                                <p:cTn id="87" presetID="10" presetClass="entr" presetSubtype="0" fill="hold" grpId="0" nodeType="afterEffect">
                                  <p:stCondLst>
                                    <p:cond delay="0"/>
                                  </p:stCondLst>
                                  <p:childTnLst>
                                    <p:set>
                                      <p:cBhvr>
                                        <p:cTn id="88" dur="1" fill="hold">
                                          <p:stCondLst>
                                            <p:cond delay="0"/>
                                          </p:stCondLst>
                                        </p:cTn>
                                        <p:tgtEl>
                                          <p:spTgt spid="37"/>
                                        </p:tgtEl>
                                        <p:attrNameLst>
                                          <p:attrName>style.visibility</p:attrName>
                                        </p:attrNameLst>
                                      </p:cBhvr>
                                      <p:to>
                                        <p:strVal val="visible"/>
                                      </p:to>
                                    </p:set>
                                    <p:animEffect transition="in" filter="fade">
                                      <p:cBhvr>
                                        <p:cTn id="89" dur="500"/>
                                        <p:tgtEl>
                                          <p:spTgt spid="37"/>
                                        </p:tgtEl>
                                      </p:cBhvr>
                                    </p:animEffect>
                                  </p:childTnLst>
                                </p:cTn>
                              </p:par>
                            </p:childTnLst>
                          </p:cTn>
                        </p:par>
                        <p:par>
                          <p:cTn id="90" fill="hold">
                            <p:stCondLst>
                              <p:cond delay="1500"/>
                            </p:stCondLst>
                            <p:childTnLst>
                              <p:par>
                                <p:cTn id="91" presetID="10" presetClass="entr" presetSubtype="0" fill="hold" grpId="0" nodeType="afterEffect">
                                  <p:stCondLst>
                                    <p:cond delay="0"/>
                                  </p:stCondLst>
                                  <p:childTnLst>
                                    <p:set>
                                      <p:cBhvr>
                                        <p:cTn id="92" dur="1" fill="hold">
                                          <p:stCondLst>
                                            <p:cond delay="0"/>
                                          </p:stCondLst>
                                        </p:cTn>
                                        <p:tgtEl>
                                          <p:spTgt spid="39"/>
                                        </p:tgtEl>
                                        <p:attrNameLst>
                                          <p:attrName>style.visibility</p:attrName>
                                        </p:attrNameLst>
                                      </p:cBhvr>
                                      <p:to>
                                        <p:strVal val="visible"/>
                                      </p:to>
                                    </p:set>
                                    <p:animEffect transition="in" filter="fade">
                                      <p:cBhvr>
                                        <p:cTn id="93" dur="500"/>
                                        <p:tgtEl>
                                          <p:spTgt spid="39"/>
                                        </p:tgtEl>
                                      </p:cBhvr>
                                    </p:animEffect>
                                  </p:childTnLst>
                                </p:cTn>
                              </p:par>
                            </p:childTnLst>
                          </p:cTn>
                        </p:par>
                        <p:par>
                          <p:cTn id="94" fill="hold">
                            <p:stCondLst>
                              <p:cond delay="2000"/>
                            </p:stCondLst>
                            <p:childTnLst>
                              <p:par>
                                <p:cTn id="95" presetID="10" presetClass="entr" presetSubtype="0" fill="hold" grpId="0" nodeType="afterEffect">
                                  <p:stCondLst>
                                    <p:cond delay="0"/>
                                  </p:stCondLst>
                                  <p:childTnLst>
                                    <p:set>
                                      <p:cBhvr>
                                        <p:cTn id="96" dur="1" fill="hold">
                                          <p:stCondLst>
                                            <p:cond delay="0"/>
                                          </p:stCondLst>
                                        </p:cTn>
                                        <p:tgtEl>
                                          <p:spTgt spid="38"/>
                                        </p:tgtEl>
                                        <p:attrNameLst>
                                          <p:attrName>style.visibility</p:attrName>
                                        </p:attrNameLst>
                                      </p:cBhvr>
                                      <p:to>
                                        <p:strVal val="visible"/>
                                      </p:to>
                                    </p:set>
                                    <p:animEffect transition="in" filter="fade">
                                      <p:cBhvr>
                                        <p:cTn id="97" dur="500"/>
                                        <p:tgtEl>
                                          <p:spTgt spid="38"/>
                                        </p:tgtEl>
                                      </p:cBhvr>
                                    </p:animEffect>
                                  </p:childTnLst>
                                </p:cTn>
                              </p:par>
                            </p:childTnLst>
                          </p:cTn>
                        </p:par>
                        <p:par>
                          <p:cTn id="98" fill="hold">
                            <p:stCondLst>
                              <p:cond delay="2500"/>
                            </p:stCondLst>
                            <p:childTnLst>
                              <p:par>
                                <p:cTn id="99" presetID="10" presetClass="entr" presetSubtype="0" fill="hold" grpId="0" nodeType="afterEffect">
                                  <p:stCondLst>
                                    <p:cond delay="0"/>
                                  </p:stCondLst>
                                  <p:childTnLst>
                                    <p:set>
                                      <p:cBhvr>
                                        <p:cTn id="100" dur="1" fill="hold">
                                          <p:stCondLst>
                                            <p:cond delay="0"/>
                                          </p:stCondLst>
                                        </p:cTn>
                                        <p:tgtEl>
                                          <p:spTgt spid="36"/>
                                        </p:tgtEl>
                                        <p:attrNameLst>
                                          <p:attrName>style.visibility</p:attrName>
                                        </p:attrNameLst>
                                      </p:cBhvr>
                                      <p:to>
                                        <p:strVal val="visible"/>
                                      </p:to>
                                    </p:set>
                                    <p:animEffect transition="in" filter="fade">
                                      <p:cBhvr>
                                        <p:cTn id="10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loud large"/>
          <p:cNvSpPr>
            <a:spLocks/>
          </p:cNvSpPr>
          <p:nvPr/>
        </p:nvSpPr>
        <p:spPr bwMode="black">
          <a:xfrm>
            <a:off x="1941394" y="1424368"/>
            <a:ext cx="8309211" cy="4009263"/>
          </a:xfrm>
          <a:custGeom>
            <a:avLst/>
            <a:gdLst>
              <a:gd name="T0" fmla="*/ 415 w 489"/>
              <a:gd name="T1" fmla="*/ 222 h 285"/>
              <a:gd name="T2" fmla="*/ 489 w 489"/>
              <a:gd name="T3" fmla="*/ 148 h 285"/>
              <a:gd name="T4" fmla="*/ 415 w 489"/>
              <a:gd name="T5" fmla="*/ 74 h 285"/>
              <a:gd name="T6" fmla="*/ 404 w 489"/>
              <a:gd name="T7" fmla="*/ 75 h 285"/>
              <a:gd name="T8" fmla="*/ 295 w 489"/>
              <a:gd name="T9" fmla="*/ 0 h 285"/>
              <a:gd name="T10" fmla="*/ 213 w 489"/>
              <a:gd name="T11" fmla="*/ 34 h 285"/>
              <a:gd name="T12" fmla="*/ 162 w 489"/>
              <a:gd name="T13" fmla="*/ 18 h 285"/>
              <a:gd name="T14" fmla="*/ 71 w 489"/>
              <a:gd name="T15" fmla="*/ 97 h 285"/>
              <a:gd name="T16" fmla="*/ 56 w 489"/>
              <a:gd name="T17" fmla="*/ 95 h 285"/>
              <a:gd name="T18" fmla="*/ 0 w 489"/>
              <a:gd name="T19" fmla="*/ 151 h 285"/>
              <a:gd name="T20" fmla="*/ 56 w 489"/>
              <a:gd name="T21" fmla="*/ 208 h 285"/>
              <a:gd name="T22" fmla="*/ 78 w 489"/>
              <a:gd name="T23" fmla="*/ 203 h 285"/>
              <a:gd name="T24" fmla="*/ 141 w 489"/>
              <a:gd name="T25" fmla="*/ 257 h 285"/>
              <a:gd name="T26" fmla="*/ 178 w 489"/>
              <a:gd name="T27" fmla="*/ 244 h 285"/>
              <a:gd name="T28" fmla="*/ 241 w 489"/>
              <a:gd name="T29" fmla="*/ 285 h 285"/>
              <a:gd name="T30" fmla="*/ 297 w 489"/>
              <a:gd name="T31" fmla="*/ 255 h 285"/>
              <a:gd name="T32" fmla="*/ 332 w 489"/>
              <a:gd name="T33" fmla="*/ 267 h 285"/>
              <a:gd name="T34" fmla="*/ 390 w 489"/>
              <a:gd name="T35" fmla="*/ 217 h 285"/>
              <a:gd name="T36" fmla="*/ 415 w 489"/>
              <a:gd name="T37" fmla="*/ 222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9" h="285">
                <a:moveTo>
                  <a:pt x="415" y="222"/>
                </a:moveTo>
                <a:cubicBezTo>
                  <a:pt x="456" y="222"/>
                  <a:pt x="489" y="189"/>
                  <a:pt x="489" y="148"/>
                </a:cubicBezTo>
                <a:cubicBezTo>
                  <a:pt x="489" y="107"/>
                  <a:pt x="456" y="74"/>
                  <a:pt x="415" y="74"/>
                </a:cubicBezTo>
                <a:cubicBezTo>
                  <a:pt x="411" y="74"/>
                  <a:pt x="407" y="74"/>
                  <a:pt x="404" y="75"/>
                </a:cubicBezTo>
                <a:cubicBezTo>
                  <a:pt x="387" y="31"/>
                  <a:pt x="345" y="0"/>
                  <a:pt x="295" y="0"/>
                </a:cubicBezTo>
                <a:cubicBezTo>
                  <a:pt x="263" y="0"/>
                  <a:pt x="234" y="13"/>
                  <a:pt x="213" y="34"/>
                </a:cubicBezTo>
                <a:cubicBezTo>
                  <a:pt x="199" y="24"/>
                  <a:pt x="181" y="18"/>
                  <a:pt x="162" y="18"/>
                </a:cubicBezTo>
                <a:cubicBezTo>
                  <a:pt x="115" y="18"/>
                  <a:pt x="77" y="52"/>
                  <a:pt x="71" y="97"/>
                </a:cubicBezTo>
                <a:cubicBezTo>
                  <a:pt x="66" y="96"/>
                  <a:pt x="61" y="95"/>
                  <a:pt x="56" y="95"/>
                </a:cubicBezTo>
                <a:cubicBezTo>
                  <a:pt x="25" y="95"/>
                  <a:pt x="0" y="120"/>
                  <a:pt x="0" y="151"/>
                </a:cubicBezTo>
                <a:cubicBezTo>
                  <a:pt x="0" y="182"/>
                  <a:pt x="25" y="208"/>
                  <a:pt x="56" y="208"/>
                </a:cubicBezTo>
                <a:cubicBezTo>
                  <a:pt x="64" y="208"/>
                  <a:pt x="71" y="206"/>
                  <a:pt x="78" y="203"/>
                </a:cubicBezTo>
                <a:cubicBezTo>
                  <a:pt x="83" y="234"/>
                  <a:pt x="109" y="257"/>
                  <a:pt x="141" y="257"/>
                </a:cubicBezTo>
                <a:cubicBezTo>
                  <a:pt x="155" y="257"/>
                  <a:pt x="168" y="252"/>
                  <a:pt x="178" y="244"/>
                </a:cubicBezTo>
                <a:cubicBezTo>
                  <a:pt x="189" y="268"/>
                  <a:pt x="213" y="285"/>
                  <a:pt x="241" y="285"/>
                </a:cubicBezTo>
                <a:cubicBezTo>
                  <a:pt x="264" y="285"/>
                  <a:pt x="285" y="273"/>
                  <a:pt x="297" y="255"/>
                </a:cubicBezTo>
                <a:cubicBezTo>
                  <a:pt x="307" y="263"/>
                  <a:pt x="319" y="267"/>
                  <a:pt x="332" y="267"/>
                </a:cubicBezTo>
                <a:cubicBezTo>
                  <a:pt x="361" y="267"/>
                  <a:pt x="386" y="246"/>
                  <a:pt x="390" y="217"/>
                </a:cubicBezTo>
                <a:cubicBezTo>
                  <a:pt x="397" y="220"/>
                  <a:pt x="406" y="222"/>
                  <a:pt x="415" y="222"/>
                </a:cubicBezTo>
              </a:path>
            </a:pathLst>
          </a:custGeom>
          <a:solidFill>
            <a:srgbClr val="00B0F0">
              <a:alpha val="18000"/>
            </a:srgbClr>
          </a:solidFill>
          <a:ln>
            <a:noFill/>
          </a:ln>
          <a:extLst/>
        </p:spPr>
        <p:txBody>
          <a:bodyPr vert="horz" wrap="square" lIns="91427" tIns="45713" rIns="91427" bIns="45713"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225"/>
            <a:endParaRPr lang="en-US" sz="1600">
              <a:solidFill>
                <a:prstClr val="black"/>
              </a:solidFill>
            </a:endParaRPr>
          </a:p>
        </p:txBody>
      </p:sp>
      <p:sp>
        <p:nvSpPr>
          <p:cNvPr id="2" name="Bent Arrow 1"/>
          <p:cNvSpPr/>
          <p:nvPr/>
        </p:nvSpPr>
        <p:spPr>
          <a:xfrm flipV="1">
            <a:off x="2192041" y="2607526"/>
            <a:ext cx="3220246" cy="144234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800917" y="743512"/>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5395035" y="2911086"/>
            <a:ext cx="2472131" cy="1606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1"/>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rot="16200000">
            <a:off x="6782044" y="4713460"/>
            <a:ext cx="921040" cy="36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0"/>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2392344" y="771106"/>
            <a:ext cx="1591427" cy="1629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5"/>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3435178" y="2911086"/>
            <a:ext cx="1327069" cy="1197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1"/>
          <p:cNvPicPr>
            <a:picLocks noChangeAspect="1"/>
          </p:cNvPicPr>
          <p:nvPr/>
        </p:nvPicPr>
        <p:blipFill>
          <a:blip r:embed="rId7">
            <a:biLevel thresh="50000"/>
            <a:extLst>
              <a:ext uri="{28A0092B-C50C-407E-A947-70E740481C1C}">
                <a14:useLocalDpi xmlns:a14="http://schemas.microsoft.com/office/drawing/2010/main" val="0"/>
              </a:ext>
            </a:extLst>
          </a:blip>
          <a:srcRect/>
          <a:stretch>
            <a:fillRect/>
          </a:stretch>
        </p:blipFill>
        <p:spPr bwMode="auto">
          <a:xfrm>
            <a:off x="4785500" y="597557"/>
            <a:ext cx="561975" cy="557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1"/>
          <p:cNvPicPr>
            <a:picLocks noChangeAspect="1"/>
          </p:cNvPicPr>
          <p:nvPr/>
        </p:nvPicPr>
        <p:blipFill>
          <a:blip r:embed="rId8">
            <a:biLevel thresh="50000"/>
            <a:extLst>
              <a:ext uri="{28A0092B-C50C-407E-A947-70E740481C1C}">
                <a14:useLocalDpi xmlns:a14="http://schemas.microsoft.com/office/drawing/2010/main" val="0"/>
              </a:ext>
            </a:extLst>
          </a:blip>
          <a:srcRect/>
          <a:stretch>
            <a:fillRect/>
          </a:stretch>
        </p:blipFill>
        <p:spPr bwMode="auto">
          <a:xfrm>
            <a:off x="5507579" y="649752"/>
            <a:ext cx="571500" cy="46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23"/>
          <p:cNvPicPr>
            <a:picLocks noChangeAspect="1"/>
          </p:cNvPicPr>
          <p:nvPr/>
        </p:nvPicPr>
        <p:blipFill>
          <a:blip r:embed="rId9">
            <a:biLevel thresh="50000"/>
            <a:extLst>
              <a:ext uri="{28A0092B-C50C-407E-A947-70E740481C1C}">
                <a14:useLocalDpi xmlns:a14="http://schemas.microsoft.com/office/drawing/2010/main" val="0"/>
              </a:ext>
            </a:extLst>
          </a:blip>
          <a:srcRect/>
          <a:stretch>
            <a:fillRect/>
          </a:stretch>
        </p:blipFill>
        <p:spPr bwMode="auto">
          <a:xfrm>
            <a:off x="6223916" y="650475"/>
            <a:ext cx="576263"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7"/>
          <p:cNvPicPr>
            <a:picLocks noChangeAspect="1"/>
          </p:cNvPicPr>
          <p:nvPr/>
        </p:nvPicPr>
        <p:blipFill>
          <a:blip r:embed="rId10">
            <a:biLevel thresh="50000"/>
            <a:extLst>
              <a:ext uri="{28A0092B-C50C-407E-A947-70E740481C1C}">
                <a14:useLocalDpi xmlns:a14="http://schemas.microsoft.com/office/drawing/2010/main" val="0"/>
              </a:ext>
            </a:extLst>
          </a:blip>
          <a:srcRect/>
          <a:stretch>
            <a:fillRect/>
          </a:stretch>
        </p:blipFill>
        <p:spPr bwMode="auto">
          <a:xfrm>
            <a:off x="7033589" y="654291"/>
            <a:ext cx="600075"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4"/>
          <p:cNvPicPr>
            <a:picLocks noChangeAspect="1"/>
          </p:cNvPicPr>
          <p:nvPr/>
        </p:nvPicPr>
        <p:blipFill>
          <a:blip r:embed="rId11">
            <a:biLevel thresh="50000"/>
            <a:extLst>
              <a:ext uri="{28A0092B-C50C-407E-A947-70E740481C1C}">
                <a14:useLocalDpi xmlns:a14="http://schemas.microsoft.com/office/drawing/2010/main" val="0"/>
              </a:ext>
            </a:extLst>
          </a:blip>
          <a:srcRect/>
          <a:stretch>
            <a:fillRect/>
          </a:stretch>
        </p:blipFill>
        <p:spPr bwMode="auto">
          <a:xfrm>
            <a:off x="6274229" y="1328197"/>
            <a:ext cx="549275"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6"/>
          <p:cNvPicPr>
            <a:picLocks noChangeAspect="1"/>
          </p:cNvPicPr>
          <p:nvPr/>
        </p:nvPicPr>
        <p:blipFill>
          <a:blip r:embed="rId12">
            <a:biLevel thresh="50000"/>
            <a:extLst>
              <a:ext uri="{28A0092B-C50C-407E-A947-70E740481C1C}">
                <a14:useLocalDpi xmlns:a14="http://schemas.microsoft.com/office/drawing/2010/main" val="0"/>
              </a:ext>
            </a:extLst>
          </a:blip>
          <a:srcRect/>
          <a:stretch>
            <a:fillRect/>
          </a:stretch>
        </p:blipFill>
        <p:spPr bwMode="auto">
          <a:xfrm>
            <a:off x="4816456" y="1366372"/>
            <a:ext cx="500062"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8"/>
          <p:cNvPicPr>
            <a:picLocks noChangeAspect="1"/>
          </p:cNvPicPr>
          <p:nvPr/>
        </p:nvPicPr>
        <p:blipFill>
          <a:blip r:embed="rId13">
            <a:biLevel thresh="50000"/>
            <a:extLst>
              <a:ext uri="{28A0092B-C50C-407E-A947-70E740481C1C}">
                <a14:useLocalDpi xmlns:a14="http://schemas.microsoft.com/office/drawing/2010/main" val="0"/>
              </a:ext>
            </a:extLst>
          </a:blip>
          <a:srcRect/>
          <a:stretch>
            <a:fillRect/>
          </a:stretch>
        </p:blipFill>
        <p:spPr bwMode="auto">
          <a:xfrm>
            <a:off x="5555187" y="1343680"/>
            <a:ext cx="485775"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14"/>
          <p:cNvPicPr>
            <a:picLocks noChangeAspect="1"/>
          </p:cNvPicPr>
          <p:nvPr/>
        </p:nvPicPr>
        <p:blipFill>
          <a:blip r:embed="rId14">
            <a:biLevel thresh="50000"/>
            <a:extLst>
              <a:ext uri="{28A0092B-C50C-407E-A947-70E740481C1C}">
                <a14:useLocalDpi xmlns:a14="http://schemas.microsoft.com/office/drawing/2010/main" val="0"/>
              </a:ext>
            </a:extLst>
          </a:blip>
          <a:srcRect/>
          <a:stretch>
            <a:fillRect/>
          </a:stretch>
        </p:blipFill>
        <p:spPr bwMode="auto">
          <a:xfrm>
            <a:off x="7073276" y="1308402"/>
            <a:ext cx="487362" cy="534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Picture 26"/>
          <p:cNvPicPr>
            <a:picLocks noChangeAspect="1"/>
          </p:cNvPicPr>
          <p:nvPr/>
        </p:nvPicPr>
        <p:blipFill>
          <a:blip r:embed="rId15">
            <a:biLevel thresh="50000"/>
            <a:extLst>
              <a:ext uri="{28A0092B-C50C-407E-A947-70E740481C1C}">
                <a14:useLocalDpi xmlns:a14="http://schemas.microsoft.com/office/drawing/2010/main" val="0"/>
              </a:ext>
            </a:extLst>
          </a:blip>
          <a:srcRect/>
          <a:stretch>
            <a:fillRect/>
          </a:stretch>
        </p:blipFill>
        <p:spPr bwMode="auto">
          <a:xfrm>
            <a:off x="5501653" y="2069639"/>
            <a:ext cx="534987"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31"/>
          <p:cNvPicPr>
            <a:picLocks noChangeAspect="1"/>
          </p:cNvPicPr>
          <p:nvPr/>
        </p:nvPicPr>
        <p:blipFill>
          <a:blip r:embed="rId16">
            <a:biLevel thresh="50000"/>
            <a:extLst>
              <a:ext uri="{28A0092B-C50C-407E-A947-70E740481C1C}">
                <a14:useLocalDpi xmlns:a14="http://schemas.microsoft.com/office/drawing/2010/main" val="0"/>
              </a:ext>
            </a:extLst>
          </a:blip>
          <a:srcRect/>
          <a:stretch>
            <a:fillRect/>
          </a:stretch>
        </p:blipFill>
        <p:spPr bwMode="auto">
          <a:xfrm>
            <a:off x="6240279" y="2145839"/>
            <a:ext cx="608012"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10"/>
          <p:cNvPicPr>
            <a:picLocks noChangeAspect="1"/>
          </p:cNvPicPr>
          <p:nvPr/>
        </p:nvPicPr>
        <p:blipFill>
          <a:blip r:embed="rId17">
            <a:biLevel thresh="50000"/>
            <a:extLst>
              <a:ext uri="{28A0092B-C50C-407E-A947-70E740481C1C}">
                <a14:useLocalDpi xmlns:a14="http://schemas.microsoft.com/office/drawing/2010/main" val="0"/>
              </a:ext>
            </a:extLst>
          </a:blip>
          <a:srcRect/>
          <a:stretch>
            <a:fillRect/>
          </a:stretch>
        </p:blipFill>
        <p:spPr bwMode="auto">
          <a:xfrm>
            <a:off x="4757146" y="2159566"/>
            <a:ext cx="608627" cy="406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11"/>
          <p:cNvPicPr>
            <a:picLocks noChangeAspect="1"/>
          </p:cNvPicPr>
          <p:nvPr/>
        </p:nvPicPr>
        <p:blipFill>
          <a:blip r:embed="rId18">
            <a:biLevel thresh="50000"/>
            <a:extLst>
              <a:ext uri="{28A0092B-C50C-407E-A947-70E740481C1C}">
                <a14:useLocalDpi xmlns:a14="http://schemas.microsoft.com/office/drawing/2010/main" val="0"/>
              </a:ext>
            </a:extLst>
          </a:blip>
          <a:srcRect/>
          <a:stretch>
            <a:fillRect/>
          </a:stretch>
        </p:blipFill>
        <p:spPr bwMode="auto">
          <a:xfrm>
            <a:off x="7000251" y="2116787"/>
            <a:ext cx="633413"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 name="Double Brace 58"/>
          <p:cNvSpPr/>
          <p:nvPr/>
        </p:nvSpPr>
        <p:spPr>
          <a:xfrm>
            <a:off x="4306467" y="488355"/>
            <a:ext cx="3834897" cy="2235131"/>
          </a:xfrm>
          <a:prstGeom prst="bracePair">
            <a:avLst/>
          </a:prstGeom>
          <a:ln w="762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37" name="Group 36"/>
          <p:cNvGrpSpPr/>
          <p:nvPr/>
        </p:nvGrpSpPr>
        <p:grpSpPr>
          <a:xfrm>
            <a:off x="345678" y="5434312"/>
            <a:ext cx="10893482" cy="1226234"/>
            <a:chOff x="345678" y="5434312"/>
            <a:chExt cx="10893482" cy="1226234"/>
          </a:xfrm>
        </p:grpSpPr>
        <p:sp>
          <p:nvSpPr>
            <p:cNvPr id="17" name="TextBox 16"/>
            <p:cNvSpPr txBox="1"/>
            <p:nvPr/>
          </p:nvSpPr>
          <p:spPr>
            <a:xfrm>
              <a:off x="345678" y="5952660"/>
              <a:ext cx="10419018" cy="707886"/>
            </a:xfrm>
            <a:prstGeom prst="rect">
              <a:avLst/>
            </a:prstGeom>
            <a:noFill/>
          </p:spPr>
          <p:txBody>
            <a:bodyPr wrap="square" rtlCol="0">
              <a:spAutoFit/>
            </a:bodyPr>
            <a:lstStyle/>
            <a:p>
              <a:r>
                <a:rPr lang="en-US" sz="4000" b="1" dirty="0" smtClean="0">
                  <a:solidFill>
                    <a:schemeClr val="bg1"/>
                  </a:solidFill>
                  <a:latin typeface="+mj-lt"/>
                </a:rPr>
                <a:t>Azure: </a:t>
              </a:r>
              <a:r>
                <a:rPr lang="en-US" sz="4000" dirty="0" smtClean="0">
                  <a:solidFill>
                    <a:schemeClr val="bg1"/>
                  </a:solidFill>
                  <a:latin typeface="+mj-lt"/>
                </a:rPr>
                <a:t>Resources (</a:t>
              </a:r>
              <a:r>
                <a:rPr lang="en-US" sz="4000" dirty="0" err="1" smtClean="0">
                  <a:solidFill>
                    <a:schemeClr val="bg1"/>
                  </a:solidFill>
                  <a:latin typeface="+mj-lt"/>
                </a:rPr>
                <a:t>IaaS</a:t>
              </a:r>
              <a:r>
                <a:rPr lang="en-US" sz="4000" dirty="0" smtClean="0">
                  <a:solidFill>
                    <a:schemeClr val="bg1"/>
                  </a:solidFill>
                  <a:latin typeface="+mj-lt"/>
                </a:rPr>
                <a:t>, </a:t>
              </a:r>
              <a:r>
                <a:rPr lang="en-US" sz="4000" dirty="0" err="1" smtClean="0">
                  <a:solidFill>
                    <a:schemeClr val="bg1"/>
                  </a:solidFill>
                  <a:latin typeface="+mj-lt"/>
                </a:rPr>
                <a:t>PaaS</a:t>
              </a:r>
              <a:r>
                <a:rPr lang="en-US" sz="4000" dirty="0" smtClean="0">
                  <a:solidFill>
                    <a:schemeClr val="bg1"/>
                  </a:solidFill>
                  <a:latin typeface="+mj-lt"/>
                </a:rPr>
                <a:t>, SaaS)</a:t>
              </a:r>
              <a:endParaRPr lang="en-US" sz="4000" dirty="0">
                <a:solidFill>
                  <a:schemeClr val="bg1"/>
                </a:solidFill>
                <a:latin typeface="+mj-lt"/>
              </a:endParaRPr>
            </a:p>
          </p:txBody>
        </p:sp>
        <p:sp>
          <p:nvSpPr>
            <p:cNvPr id="38" name="TextBox 37"/>
            <p:cNvSpPr txBox="1"/>
            <p:nvPr/>
          </p:nvSpPr>
          <p:spPr>
            <a:xfrm>
              <a:off x="820142" y="5434312"/>
              <a:ext cx="10419018" cy="707886"/>
            </a:xfrm>
            <a:prstGeom prst="rect">
              <a:avLst/>
            </a:prstGeom>
            <a:noFill/>
          </p:spPr>
          <p:txBody>
            <a:bodyPr wrap="square" rtlCol="0">
              <a:spAutoFit/>
            </a:bodyPr>
            <a:lstStyle/>
            <a:p>
              <a:r>
                <a:rPr lang="en-US" sz="4000" b="1" dirty="0" smtClean="0">
                  <a:solidFill>
                    <a:schemeClr val="bg1"/>
                  </a:solidFill>
                  <a:latin typeface="+mj-lt"/>
                </a:rPr>
                <a:t>You: </a:t>
              </a:r>
              <a:r>
                <a:rPr lang="en-US" sz="4000" dirty="0" smtClean="0">
                  <a:solidFill>
                    <a:schemeClr val="bg1"/>
                  </a:solidFill>
                  <a:latin typeface="+mj-lt"/>
                </a:rPr>
                <a:t>Code (application, infrastructure)</a:t>
              </a:r>
              <a:endParaRPr lang="en-US" sz="4000" dirty="0">
                <a:solidFill>
                  <a:schemeClr val="bg1"/>
                </a:solidFill>
                <a:latin typeface="+mj-lt"/>
              </a:endParaRPr>
            </a:p>
          </p:txBody>
        </p:sp>
      </p:grpSp>
    </p:spTree>
    <p:extLst>
      <p:ext uri="{BB962C8B-B14F-4D97-AF65-F5344CB8AC3E}">
        <p14:creationId xmlns:p14="http://schemas.microsoft.com/office/powerpoint/2010/main" val="254091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500" fill="hold"/>
                                        <p:tgtEl>
                                          <p:spTgt spid="6"/>
                                        </p:tgtEl>
                                      </p:cBhvr>
                                      <p:by x="150000" y="150000"/>
                                    </p:animScale>
                                  </p:childTnLst>
                                </p:cTn>
                              </p:par>
                              <p:par>
                                <p:cTn id="7" presetID="6" presetClass="emph" presetSubtype="0" fill="hold" nodeType="withEffect">
                                  <p:stCondLst>
                                    <p:cond delay="0"/>
                                  </p:stCondLst>
                                  <p:childTnLst>
                                    <p:animScale>
                                      <p:cBhvr>
                                        <p:cTn id="8" dur="500" fill="hold"/>
                                        <p:tgtEl>
                                          <p:spTgt spid="4"/>
                                        </p:tgtEl>
                                      </p:cBhvr>
                                      <p:by x="50000" y="50000"/>
                                    </p:animScale>
                                  </p:childTnLst>
                                </p:cTn>
                              </p:par>
                              <p:par>
                                <p:cTn id="9" presetID="9" presetClass="emph" presetSubtype="0" nodeType="withEffect">
                                  <p:stCondLst>
                                    <p:cond delay="0"/>
                                  </p:stCondLst>
                                  <p:childTnLst>
                                    <p:set>
                                      <p:cBhvr rctx="PPT">
                                        <p:cTn id="10" dur="indefinite"/>
                                        <p:tgtEl>
                                          <p:spTgt spid="9"/>
                                        </p:tgtEl>
                                        <p:attrNameLst>
                                          <p:attrName>style.opacity</p:attrName>
                                        </p:attrNameLst>
                                      </p:cBhvr>
                                      <p:to>
                                        <p:strVal val="0.5"/>
                                      </p:to>
                                    </p:set>
                                    <p:animEffect filter="image" prLst="opacity: 0.5">
                                      <p:cBhvr rctx="IE">
                                        <p:cTn id="11" dur="indefinite"/>
                                        <p:tgtEl>
                                          <p:spTgt spid="9"/>
                                        </p:tgtEl>
                                      </p:cBhvr>
                                    </p:animEffect>
                                  </p:childTnLst>
                                </p:cTn>
                              </p:par>
                              <p:par>
                                <p:cTn id="12" presetID="9" presetClass="emph" presetSubtype="0" grpId="0" nodeType="withEffect">
                                  <p:stCondLst>
                                    <p:cond delay="0"/>
                                  </p:stCondLst>
                                  <p:childTnLst>
                                    <p:set>
                                      <p:cBhvr rctx="PPT">
                                        <p:cTn id="13" dur="indefinite"/>
                                        <p:tgtEl>
                                          <p:spTgt spid="2"/>
                                        </p:tgtEl>
                                        <p:attrNameLst>
                                          <p:attrName>style.opacity</p:attrName>
                                        </p:attrNameLst>
                                      </p:cBhvr>
                                      <p:to>
                                        <p:strVal val="0.5"/>
                                      </p:to>
                                    </p:set>
                                    <p:animEffect filter="image" prLst="opacity: 0.5">
                                      <p:cBhvr rctx="IE">
                                        <p:cTn id="14" dur="indefinite"/>
                                        <p:tgtEl>
                                          <p:spTgt spid="2"/>
                                        </p:tgtEl>
                                      </p:cBhvr>
                                    </p:animEffect>
                                  </p:childTnLst>
                                </p:cTn>
                              </p:par>
                              <p:par>
                                <p:cTn id="15" presetID="9" presetClass="emph" presetSubtype="0" nodeType="withEffect">
                                  <p:stCondLst>
                                    <p:cond delay="0"/>
                                  </p:stCondLst>
                                  <p:childTnLst>
                                    <p:set>
                                      <p:cBhvr rctx="PPT">
                                        <p:cTn id="16" dur="indefinite"/>
                                        <p:tgtEl>
                                          <p:spTgt spid="7"/>
                                        </p:tgtEl>
                                        <p:attrNameLst>
                                          <p:attrName>style.opacity</p:attrName>
                                        </p:attrNameLst>
                                      </p:cBhvr>
                                      <p:to>
                                        <p:strVal val="0.5"/>
                                      </p:to>
                                    </p:set>
                                    <p:animEffect filter="image" prLst="opacity: 0.5">
                                      <p:cBhvr rctx="IE">
                                        <p:cTn id="17" dur="indefinite"/>
                                        <p:tgtEl>
                                          <p:spTgt spid="7"/>
                                        </p:tgtEl>
                                      </p:cBhvr>
                                    </p:animEffect>
                                  </p:childTnLst>
                                </p:cTn>
                              </p:par>
                              <p:par>
                                <p:cTn id="18" presetID="9" presetClass="emph" presetSubtype="0" nodeType="withEffect">
                                  <p:stCondLst>
                                    <p:cond delay="0"/>
                                  </p:stCondLst>
                                  <p:childTnLst>
                                    <p:set>
                                      <p:cBhvr rctx="PPT">
                                        <p:cTn id="19" dur="indefinite"/>
                                        <p:tgtEl>
                                          <p:spTgt spid="8"/>
                                        </p:tgtEl>
                                        <p:attrNameLst>
                                          <p:attrName>style.opacity</p:attrName>
                                        </p:attrNameLst>
                                      </p:cBhvr>
                                      <p:to>
                                        <p:strVal val="0.5"/>
                                      </p:to>
                                    </p:set>
                                    <p:animEffect filter="image" prLst="opacity: 0.5">
                                      <p:cBhvr rctx="IE">
                                        <p:cTn id="20" dur="indefinite"/>
                                        <p:tgtEl>
                                          <p:spTgt spid="8"/>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59"/>
                                        </p:tgtEl>
                                        <p:attrNameLst>
                                          <p:attrName>style.visibility</p:attrName>
                                        </p:attrNameLst>
                                      </p:cBhvr>
                                      <p:to>
                                        <p:strVal val="visible"/>
                                      </p:to>
                                    </p:set>
                                    <p:animEffect transition="in" filter="fade">
                                      <p:cBhvr>
                                        <p:cTn id="24" dur="500"/>
                                        <p:tgtEl>
                                          <p:spTgt spid="59"/>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childTnLst>
                          </p:cTn>
                        </p:par>
                        <p:par>
                          <p:cTn id="30" fill="hold">
                            <p:stCondLst>
                              <p:cond delay="500"/>
                            </p:stCondLst>
                            <p:childTnLst>
                              <p:par>
                                <p:cTn id="31" presetID="22" presetClass="entr" presetSubtype="8" fill="hold"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wipe(left)">
                                      <p:cBhvr>
                                        <p:cTn id="33" dur="500"/>
                                        <p:tgtEl>
                                          <p:spTgt spid="14"/>
                                        </p:tgtEl>
                                      </p:cBhvr>
                                    </p:animEffect>
                                  </p:childTnLst>
                                </p:cTn>
                              </p:par>
                            </p:childTnLst>
                          </p:cTn>
                        </p:par>
                        <p:par>
                          <p:cTn id="34" fill="hold">
                            <p:stCondLst>
                              <p:cond delay="1000"/>
                            </p:stCondLst>
                            <p:childTnLst>
                              <p:par>
                                <p:cTn id="35" presetID="22" presetClass="entr" presetSubtype="8" fill="hold"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childTnLst>
                          </p:cTn>
                        </p:par>
                        <p:par>
                          <p:cTn id="38" fill="hold">
                            <p:stCondLst>
                              <p:cond delay="1500"/>
                            </p:stCondLst>
                            <p:childTnLst>
                              <p:par>
                                <p:cTn id="39" presetID="22" presetClass="entr" presetSubtype="8" fill="hold"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wipe(left)">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wipe(left)">
                                      <p:cBhvr>
                                        <p:cTn id="46" dur="500"/>
                                        <p:tgtEl>
                                          <p:spTgt spid="19"/>
                                        </p:tgtEl>
                                      </p:cBhvr>
                                    </p:animEffect>
                                  </p:childTnLst>
                                </p:cTn>
                              </p:par>
                            </p:childTnLst>
                          </p:cTn>
                        </p:par>
                        <p:par>
                          <p:cTn id="47" fill="hold">
                            <p:stCondLst>
                              <p:cond delay="500"/>
                            </p:stCondLst>
                            <p:childTnLst>
                              <p:par>
                                <p:cTn id="48" presetID="22" presetClass="entr" presetSubtype="8" fill="hold" nodeType="after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wipe(left)">
                                      <p:cBhvr>
                                        <p:cTn id="50" dur="500"/>
                                        <p:tgtEl>
                                          <p:spTgt spid="20"/>
                                        </p:tgtEl>
                                      </p:cBhvr>
                                    </p:animEffect>
                                  </p:childTnLst>
                                </p:cTn>
                              </p:par>
                            </p:childTnLst>
                          </p:cTn>
                        </p:par>
                        <p:par>
                          <p:cTn id="51" fill="hold">
                            <p:stCondLst>
                              <p:cond delay="1000"/>
                            </p:stCondLst>
                            <p:childTnLst>
                              <p:par>
                                <p:cTn id="52" presetID="22" presetClass="entr" presetSubtype="8" fill="hold" nodeType="afterEffect">
                                  <p:stCondLst>
                                    <p:cond delay="0"/>
                                  </p:stCondLst>
                                  <p:childTnLst>
                                    <p:set>
                                      <p:cBhvr>
                                        <p:cTn id="53" dur="1" fill="hold">
                                          <p:stCondLst>
                                            <p:cond delay="0"/>
                                          </p:stCondLst>
                                        </p:cTn>
                                        <p:tgtEl>
                                          <p:spTgt spid="18"/>
                                        </p:tgtEl>
                                        <p:attrNameLst>
                                          <p:attrName>style.visibility</p:attrName>
                                        </p:attrNameLst>
                                      </p:cBhvr>
                                      <p:to>
                                        <p:strVal val="visible"/>
                                      </p:to>
                                    </p:set>
                                    <p:animEffect transition="in" filter="wipe(left)">
                                      <p:cBhvr>
                                        <p:cTn id="54" dur="500"/>
                                        <p:tgtEl>
                                          <p:spTgt spid="18"/>
                                        </p:tgtEl>
                                      </p:cBhvr>
                                    </p:animEffect>
                                  </p:childTnLst>
                                </p:cTn>
                              </p:par>
                            </p:childTnLst>
                          </p:cTn>
                        </p:par>
                        <p:par>
                          <p:cTn id="55" fill="hold">
                            <p:stCondLst>
                              <p:cond delay="1500"/>
                            </p:stCondLst>
                            <p:childTnLst>
                              <p:par>
                                <p:cTn id="56" presetID="22" presetClass="entr" presetSubtype="8" fill="hold" nodeType="afterEffect">
                                  <p:stCondLst>
                                    <p:cond delay="0"/>
                                  </p:stCondLst>
                                  <p:childTnLst>
                                    <p:set>
                                      <p:cBhvr>
                                        <p:cTn id="57" dur="1" fill="hold">
                                          <p:stCondLst>
                                            <p:cond delay="0"/>
                                          </p:stCondLst>
                                        </p:cTn>
                                        <p:tgtEl>
                                          <p:spTgt spid="21"/>
                                        </p:tgtEl>
                                        <p:attrNameLst>
                                          <p:attrName>style.visibility</p:attrName>
                                        </p:attrNameLst>
                                      </p:cBhvr>
                                      <p:to>
                                        <p:strVal val="visible"/>
                                      </p:to>
                                    </p:set>
                                    <p:animEffect transition="in" filter="wipe(left)">
                                      <p:cBhvr>
                                        <p:cTn id="58" dur="500"/>
                                        <p:tgtEl>
                                          <p:spTgt spid="21"/>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wipe(left)">
                                      <p:cBhvr>
                                        <p:cTn id="63" dur="500"/>
                                        <p:tgtEl>
                                          <p:spTgt spid="25"/>
                                        </p:tgtEl>
                                      </p:cBhvr>
                                    </p:animEffect>
                                  </p:childTnLst>
                                </p:cTn>
                              </p:par>
                            </p:childTnLst>
                          </p:cTn>
                        </p:par>
                        <p:par>
                          <p:cTn id="64" fill="hold">
                            <p:stCondLst>
                              <p:cond delay="1000"/>
                            </p:stCondLst>
                            <p:childTnLst>
                              <p:par>
                                <p:cTn id="65" presetID="22" presetClass="entr" presetSubtype="8" fill="hold" nodeType="after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wipe(left)">
                                      <p:cBhvr>
                                        <p:cTn id="67" dur="500"/>
                                        <p:tgtEl>
                                          <p:spTgt spid="22"/>
                                        </p:tgtEl>
                                      </p:cBhvr>
                                    </p:animEffect>
                                  </p:childTnLst>
                                </p:cTn>
                              </p:par>
                            </p:childTnLst>
                          </p:cTn>
                        </p:par>
                        <p:par>
                          <p:cTn id="68" fill="hold">
                            <p:stCondLst>
                              <p:cond delay="1500"/>
                            </p:stCondLst>
                            <p:childTnLst>
                              <p:par>
                                <p:cTn id="69" presetID="22" presetClass="entr" presetSubtype="8" fill="hold" nodeType="after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wipe(left)">
                                      <p:cBhvr>
                                        <p:cTn id="71" dur="500"/>
                                        <p:tgtEl>
                                          <p:spTgt spid="23"/>
                                        </p:tgtEl>
                                      </p:cBhvr>
                                    </p:animEffect>
                                  </p:childTnLst>
                                </p:cTn>
                              </p:par>
                            </p:childTnLst>
                          </p:cTn>
                        </p:par>
                        <p:par>
                          <p:cTn id="72" fill="hold">
                            <p:stCondLst>
                              <p:cond delay="2000"/>
                            </p:stCondLst>
                            <p:childTnLst>
                              <p:par>
                                <p:cTn id="73" presetID="22" presetClass="entr" presetSubtype="8" fill="hold" nodeType="after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wipe(left)">
                                      <p:cBhvr>
                                        <p:cTn id="7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Deploying a Website to Azure</a:t>
            </a:r>
            <a:endParaRPr lang="en-US" dirty="0"/>
          </a:p>
        </p:txBody>
      </p:sp>
    </p:spTree>
    <p:extLst>
      <p:ext uri="{BB962C8B-B14F-4D97-AF65-F5344CB8AC3E}">
        <p14:creationId xmlns:p14="http://schemas.microsoft.com/office/powerpoint/2010/main" val="2690846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nvPr>
        </p:nvGraphicFramePr>
        <p:xfrm>
          <a:off x="1588" y="0"/>
          <a:ext cx="158750" cy="158750"/>
        </p:xfrm>
        <a:graphic>
          <a:graphicData uri="http://schemas.openxmlformats.org/presentationml/2006/ole">
            <mc:AlternateContent xmlns:mc="http://schemas.openxmlformats.org/markup-compatibility/2006">
              <mc:Choice xmlns:v="urn:schemas-microsoft-com:vml" Requires="v">
                <p:oleObj spid="_x0000_s1064"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0"/>
                        <a:ext cx="158750" cy="158750"/>
                      </a:xfrm>
                      <a:prstGeom prst="rect">
                        <a:avLst/>
                      </a:prstGeom>
                    </p:spPr>
                  </p:pic>
                </p:oleObj>
              </mc:Fallback>
            </mc:AlternateContent>
          </a:graphicData>
        </a:graphic>
      </p:graphicFrame>
      <p:sp>
        <p:nvSpPr>
          <p:cNvPr id="9" name="Title 8"/>
          <p:cNvSpPr>
            <a:spLocks noGrp="1"/>
          </p:cNvSpPr>
          <p:nvPr>
            <p:ph type="title"/>
          </p:nvPr>
        </p:nvSpPr>
        <p:spPr>
          <a:prstGeom prst="rect">
            <a:avLst/>
          </a:prstGeom>
        </p:spPr>
        <p:txBody>
          <a:bodyPr>
            <a:normAutofit/>
          </a:bodyPr>
          <a:lstStyle/>
          <a:p>
            <a:r>
              <a:rPr lang="en-US" dirty="0" smtClean="0"/>
              <a:t>What just happened?</a:t>
            </a:r>
            <a:endParaRPr lang="en-US" dirty="0"/>
          </a:p>
        </p:txBody>
      </p:sp>
      <p:sp>
        <p:nvSpPr>
          <p:cNvPr id="2" name="Plus 1"/>
          <p:cNvSpPr/>
          <p:nvPr/>
        </p:nvSpPr>
        <p:spPr>
          <a:xfrm>
            <a:off x="5622579" y="4290724"/>
            <a:ext cx="831272" cy="768927"/>
          </a:xfrm>
          <a:prstGeom prst="mathPlu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2939097" y="3902868"/>
            <a:ext cx="1498600" cy="1544638"/>
            <a:chOff x="4921250" y="1619251"/>
            <a:chExt cx="1498600" cy="1544638"/>
          </a:xfrm>
          <a:solidFill>
            <a:schemeClr val="accent1"/>
          </a:solidFill>
        </p:grpSpPr>
        <p:sp>
          <p:nvSpPr>
            <p:cNvPr id="7" name="Freeform 6"/>
            <p:cNvSpPr>
              <a:spLocks noEditPoints="1"/>
            </p:cNvSpPr>
            <p:nvPr/>
          </p:nvSpPr>
          <p:spPr bwMode="auto">
            <a:xfrm>
              <a:off x="4921250" y="1619251"/>
              <a:ext cx="1498600" cy="1544638"/>
            </a:xfrm>
            <a:custGeom>
              <a:avLst/>
              <a:gdLst>
                <a:gd name="T0" fmla="*/ 382 w 482"/>
                <a:gd name="T1" fmla="*/ 0 h 501"/>
                <a:gd name="T2" fmla="*/ 67 w 482"/>
                <a:gd name="T3" fmla="*/ 0 h 501"/>
                <a:gd name="T4" fmla="*/ 0 w 482"/>
                <a:gd name="T5" fmla="*/ 67 h 501"/>
                <a:gd name="T6" fmla="*/ 0 w 482"/>
                <a:gd name="T7" fmla="*/ 434 h 501"/>
                <a:gd name="T8" fmla="*/ 67 w 482"/>
                <a:gd name="T9" fmla="*/ 501 h 501"/>
                <a:gd name="T10" fmla="*/ 416 w 482"/>
                <a:gd name="T11" fmla="*/ 501 h 501"/>
                <a:gd name="T12" fmla="*/ 482 w 482"/>
                <a:gd name="T13" fmla="*/ 434 h 501"/>
                <a:gd name="T14" fmla="*/ 482 w 482"/>
                <a:gd name="T15" fmla="*/ 100 h 501"/>
                <a:gd name="T16" fmla="*/ 382 w 482"/>
                <a:gd name="T17" fmla="*/ 0 h 501"/>
                <a:gd name="T18" fmla="*/ 442 w 482"/>
                <a:gd name="T19" fmla="*/ 434 h 501"/>
                <a:gd name="T20" fmla="*/ 416 w 482"/>
                <a:gd name="T21" fmla="*/ 460 h 501"/>
                <a:gd name="T22" fmla="*/ 67 w 482"/>
                <a:gd name="T23" fmla="*/ 460 h 501"/>
                <a:gd name="T24" fmla="*/ 41 w 482"/>
                <a:gd name="T25" fmla="*/ 434 h 501"/>
                <a:gd name="T26" fmla="*/ 41 w 482"/>
                <a:gd name="T27" fmla="*/ 67 h 501"/>
                <a:gd name="T28" fmla="*/ 67 w 482"/>
                <a:gd name="T29" fmla="*/ 41 h 501"/>
                <a:gd name="T30" fmla="*/ 361 w 482"/>
                <a:gd name="T31" fmla="*/ 41 h 501"/>
                <a:gd name="T32" fmla="*/ 361 w 482"/>
                <a:gd name="T33" fmla="*/ 123 h 501"/>
                <a:gd name="T34" fmla="*/ 442 w 482"/>
                <a:gd name="T35" fmla="*/ 123 h 501"/>
                <a:gd name="T36" fmla="*/ 442 w 482"/>
                <a:gd name="T37" fmla="*/ 434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2" h="501">
                  <a:moveTo>
                    <a:pt x="382" y="0"/>
                  </a:moveTo>
                  <a:lnTo>
                    <a:pt x="67" y="0"/>
                  </a:lnTo>
                  <a:cubicBezTo>
                    <a:pt x="30" y="0"/>
                    <a:pt x="0" y="30"/>
                    <a:pt x="0" y="67"/>
                  </a:cubicBezTo>
                  <a:lnTo>
                    <a:pt x="0" y="434"/>
                  </a:lnTo>
                  <a:cubicBezTo>
                    <a:pt x="0" y="471"/>
                    <a:pt x="30" y="501"/>
                    <a:pt x="67" y="501"/>
                  </a:cubicBezTo>
                  <a:lnTo>
                    <a:pt x="416" y="501"/>
                  </a:lnTo>
                  <a:cubicBezTo>
                    <a:pt x="452" y="501"/>
                    <a:pt x="482" y="471"/>
                    <a:pt x="482" y="434"/>
                  </a:cubicBezTo>
                  <a:lnTo>
                    <a:pt x="482" y="100"/>
                  </a:lnTo>
                  <a:lnTo>
                    <a:pt x="382" y="0"/>
                  </a:lnTo>
                  <a:close/>
                  <a:moveTo>
                    <a:pt x="442" y="434"/>
                  </a:moveTo>
                  <a:cubicBezTo>
                    <a:pt x="442" y="449"/>
                    <a:pt x="430" y="460"/>
                    <a:pt x="416" y="460"/>
                  </a:cubicBezTo>
                  <a:lnTo>
                    <a:pt x="67" y="460"/>
                  </a:lnTo>
                  <a:cubicBezTo>
                    <a:pt x="53" y="460"/>
                    <a:pt x="41" y="449"/>
                    <a:pt x="41" y="434"/>
                  </a:cubicBezTo>
                  <a:lnTo>
                    <a:pt x="41" y="67"/>
                  </a:lnTo>
                  <a:cubicBezTo>
                    <a:pt x="41" y="53"/>
                    <a:pt x="53" y="41"/>
                    <a:pt x="67" y="41"/>
                  </a:cubicBezTo>
                  <a:lnTo>
                    <a:pt x="361" y="41"/>
                  </a:lnTo>
                  <a:lnTo>
                    <a:pt x="361" y="123"/>
                  </a:lnTo>
                  <a:lnTo>
                    <a:pt x="442" y="123"/>
                  </a:lnTo>
                  <a:lnTo>
                    <a:pt x="442" y="4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5300663" y="1982788"/>
              <a:ext cx="268287" cy="817563"/>
            </a:xfrm>
            <a:custGeom>
              <a:avLst/>
              <a:gdLst>
                <a:gd name="T0" fmla="*/ 23 w 86"/>
                <a:gd name="T1" fmla="*/ 56 h 265"/>
                <a:gd name="T2" fmla="*/ 23 w 86"/>
                <a:gd name="T3" fmla="*/ 90 h 265"/>
                <a:gd name="T4" fmla="*/ 0 w 86"/>
                <a:gd name="T5" fmla="*/ 119 h 265"/>
                <a:gd name="T6" fmla="*/ 0 w 86"/>
                <a:gd name="T7" fmla="*/ 146 h 265"/>
                <a:gd name="T8" fmla="*/ 23 w 86"/>
                <a:gd name="T9" fmla="*/ 174 h 265"/>
                <a:gd name="T10" fmla="*/ 23 w 86"/>
                <a:gd name="T11" fmla="*/ 210 h 265"/>
                <a:gd name="T12" fmla="*/ 36 w 86"/>
                <a:gd name="T13" fmla="*/ 251 h 265"/>
                <a:gd name="T14" fmla="*/ 86 w 86"/>
                <a:gd name="T15" fmla="*/ 265 h 265"/>
                <a:gd name="T16" fmla="*/ 86 w 86"/>
                <a:gd name="T17" fmla="*/ 237 h 265"/>
                <a:gd name="T18" fmla="*/ 67 w 86"/>
                <a:gd name="T19" fmla="*/ 231 h 265"/>
                <a:gd name="T20" fmla="*/ 62 w 86"/>
                <a:gd name="T21" fmla="*/ 210 h 265"/>
                <a:gd name="T22" fmla="*/ 62 w 86"/>
                <a:gd name="T23" fmla="*/ 179 h 265"/>
                <a:gd name="T24" fmla="*/ 39 w 86"/>
                <a:gd name="T25" fmla="*/ 133 h 265"/>
                <a:gd name="T26" fmla="*/ 39 w 86"/>
                <a:gd name="T27" fmla="*/ 132 h 265"/>
                <a:gd name="T28" fmla="*/ 62 w 86"/>
                <a:gd name="T29" fmla="*/ 87 h 265"/>
                <a:gd name="T30" fmla="*/ 62 w 86"/>
                <a:gd name="T31" fmla="*/ 55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90"/>
                  </a:lnTo>
                  <a:cubicBezTo>
                    <a:pt x="23" y="109"/>
                    <a:pt x="16" y="119"/>
                    <a:pt x="0" y="119"/>
                  </a:cubicBezTo>
                  <a:lnTo>
                    <a:pt x="0" y="146"/>
                  </a:lnTo>
                  <a:cubicBezTo>
                    <a:pt x="16" y="146"/>
                    <a:pt x="23" y="156"/>
                    <a:pt x="23" y="174"/>
                  </a:cubicBezTo>
                  <a:lnTo>
                    <a:pt x="23" y="210"/>
                  </a:lnTo>
                  <a:cubicBezTo>
                    <a:pt x="23" y="229"/>
                    <a:pt x="27" y="243"/>
                    <a:pt x="36" y="251"/>
                  </a:cubicBezTo>
                  <a:cubicBezTo>
                    <a:pt x="45" y="260"/>
                    <a:pt x="62" y="265"/>
                    <a:pt x="86" y="265"/>
                  </a:cubicBezTo>
                  <a:lnTo>
                    <a:pt x="86" y="237"/>
                  </a:lnTo>
                  <a:cubicBezTo>
                    <a:pt x="77" y="237"/>
                    <a:pt x="71" y="235"/>
                    <a:pt x="67" y="231"/>
                  </a:cubicBezTo>
                  <a:cubicBezTo>
                    <a:pt x="64" y="227"/>
                    <a:pt x="62" y="220"/>
                    <a:pt x="62" y="210"/>
                  </a:cubicBezTo>
                  <a:lnTo>
                    <a:pt x="62" y="179"/>
                  </a:lnTo>
                  <a:cubicBezTo>
                    <a:pt x="62" y="154"/>
                    <a:pt x="54" y="139"/>
                    <a:pt x="39" y="133"/>
                  </a:cubicBezTo>
                  <a:lnTo>
                    <a:pt x="39" y="132"/>
                  </a:lnTo>
                  <a:cubicBezTo>
                    <a:pt x="54" y="126"/>
                    <a:pt x="62" y="111"/>
                    <a:pt x="62" y="87"/>
                  </a:cubicBezTo>
                  <a:lnTo>
                    <a:pt x="62" y="55"/>
                  </a:lnTo>
                  <a:cubicBezTo>
                    <a:pt x="62" y="37"/>
                    <a:pt x="70" y="28"/>
                    <a:pt x="86" y="28"/>
                  </a:cubicBezTo>
                  <a:lnTo>
                    <a:pt x="86" y="0"/>
                  </a:lnTo>
                  <a:cubicBezTo>
                    <a:pt x="62" y="0"/>
                    <a:pt x="46" y="5"/>
                    <a:pt x="36" y="14"/>
                  </a:cubicBezTo>
                  <a:cubicBezTo>
                    <a:pt x="28" y="23"/>
                    <a:pt x="23" y="37"/>
                    <a:pt x="23" y="5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8"/>
            <p:cNvSpPr>
              <a:spLocks/>
            </p:cNvSpPr>
            <p:nvPr/>
          </p:nvSpPr>
          <p:spPr bwMode="auto">
            <a:xfrm>
              <a:off x="5726113" y="1982788"/>
              <a:ext cx="265112" cy="817563"/>
            </a:xfrm>
            <a:custGeom>
              <a:avLst/>
              <a:gdLst>
                <a:gd name="T0" fmla="*/ 62 w 85"/>
                <a:gd name="T1" fmla="*/ 90 h 265"/>
                <a:gd name="T2" fmla="*/ 62 w 85"/>
                <a:gd name="T3" fmla="*/ 56 h 265"/>
                <a:gd name="T4" fmla="*/ 50 w 85"/>
                <a:gd name="T5" fmla="*/ 15 h 265"/>
                <a:gd name="T6" fmla="*/ 0 w 85"/>
                <a:gd name="T7" fmla="*/ 0 h 265"/>
                <a:gd name="T8" fmla="*/ 0 w 85"/>
                <a:gd name="T9" fmla="*/ 28 h 265"/>
                <a:gd name="T10" fmla="*/ 24 w 85"/>
                <a:gd name="T11" fmla="*/ 55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9 w 85"/>
                <a:gd name="T23" fmla="*/ 231 h 265"/>
                <a:gd name="T24" fmla="*/ 0 w 85"/>
                <a:gd name="T25" fmla="*/ 237 h 265"/>
                <a:gd name="T26" fmla="*/ 0 w 85"/>
                <a:gd name="T27" fmla="*/ 265 h 265"/>
                <a:gd name="T28" fmla="*/ 50 w 85"/>
                <a:gd name="T29" fmla="*/ 251 h 265"/>
                <a:gd name="T30" fmla="*/ 62 w 85"/>
                <a:gd name="T31" fmla="*/ 209 h 265"/>
                <a:gd name="T32" fmla="*/ 62 w 85"/>
                <a:gd name="T33" fmla="*/ 174 h 265"/>
                <a:gd name="T34" fmla="*/ 85 w 85"/>
                <a:gd name="T35" fmla="*/ 146 h 265"/>
                <a:gd name="T36" fmla="*/ 85 w 85"/>
                <a:gd name="T37" fmla="*/ 119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6"/>
                  </a:lnTo>
                  <a:cubicBezTo>
                    <a:pt x="62" y="37"/>
                    <a:pt x="58" y="23"/>
                    <a:pt x="50" y="15"/>
                  </a:cubicBezTo>
                  <a:cubicBezTo>
                    <a:pt x="40" y="5"/>
                    <a:pt x="23" y="0"/>
                    <a:pt x="0" y="0"/>
                  </a:cubicBezTo>
                  <a:lnTo>
                    <a:pt x="0" y="28"/>
                  </a:lnTo>
                  <a:cubicBezTo>
                    <a:pt x="16" y="28"/>
                    <a:pt x="24" y="37"/>
                    <a:pt x="24" y="55"/>
                  </a:cubicBezTo>
                  <a:lnTo>
                    <a:pt x="24" y="85"/>
                  </a:lnTo>
                  <a:cubicBezTo>
                    <a:pt x="24" y="110"/>
                    <a:pt x="32" y="126"/>
                    <a:pt x="47" y="132"/>
                  </a:cubicBezTo>
                  <a:lnTo>
                    <a:pt x="47" y="133"/>
                  </a:lnTo>
                  <a:cubicBezTo>
                    <a:pt x="32" y="139"/>
                    <a:pt x="24" y="154"/>
                    <a:pt x="24" y="178"/>
                  </a:cubicBezTo>
                  <a:lnTo>
                    <a:pt x="24" y="210"/>
                  </a:lnTo>
                  <a:cubicBezTo>
                    <a:pt x="24" y="219"/>
                    <a:pt x="22" y="226"/>
                    <a:pt x="19" y="231"/>
                  </a:cubicBezTo>
                  <a:cubicBezTo>
                    <a:pt x="15" y="235"/>
                    <a:pt x="9" y="237"/>
                    <a:pt x="0" y="237"/>
                  </a:cubicBezTo>
                  <a:lnTo>
                    <a:pt x="0" y="265"/>
                  </a:lnTo>
                  <a:cubicBezTo>
                    <a:pt x="24" y="265"/>
                    <a:pt x="41" y="260"/>
                    <a:pt x="50" y="251"/>
                  </a:cubicBezTo>
                  <a:cubicBezTo>
                    <a:pt x="58" y="242"/>
                    <a:pt x="62" y="229"/>
                    <a:pt x="62" y="209"/>
                  </a:cubicBezTo>
                  <a:lnTo>
                    <a:pt x="62" y="174"/>
                  </a:lnTo>
                  <a:cubicBezTo>
                    <a:pt x="62" y="156"/>
                    <a:pt x="70" y="146"/>
                    <a:pt x="85" y="146"/>
                  </a:cubicBezTo>
                  <a:lnTo>
                    <a:pt x="85" y="119"/>
                  </a:lnTo>
                  <a:cubicBezTo>
                    <a:pt x="70" y="119"/>
                    <a:pt x="62" y="109"/>
                    <a:pt x="62" y="9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9" name="Group 28"/>
          <p:cNvGrpSpPr/>
          <p:nvPr/>
        </p:nvGrpSpPr>
        <p:grpSpPr>
          <a:xfrm>
            <a:off x="7638732" y="3873500"/>
            <a:ext cx="1825626" cy="1603375"/>
            <a:chOff x="4773612" y="4313238"/>
            <a:chExt cx="1825626" cy="1603375"/>
          </a:xfrm>
          <a:solidFill>
            <a:schemeClr val="accent1"/>
          </a:solidFill>
        </p:grpSpPr>
        <p:sp>
          <p:nvSpPr>
            <p:cNvPr id="15" name="Freeform 12"/>
            <p:cNvSpPr>
              <a:spLocks noEditPoints="1"/>
            </p:cNvSpPr>
            <p:nvPr/>
          </p:nvSpPr>
          <p:spPr bwMode="auto">
            <a:xfrm>
              <a:off x="4773612" y="4313238"/>
              <a:ext cx="1825626" cy="1603375"/>
            </a:xfrm>
            <a:custGeom>
              <a:avLst/>
              <a:gdLst>
                <a:gd name="T0" fmla="*/ 502 w 684"/>
                <a:gd name="T1" fmla="*/ 512 h 606"/>
                <a:gd name="T2" fmla="*/ 342 w 684"/>
                <a:gd name="T3" fmla="*/ 566 h 606"/>
                <a:gd name="T4" fmla="*/ 133 w 684"/>
                <a:gd name="T5" fmla="*/ 463 h 606"/>
                <a:gd name="T6" fmla="*/ 182 w 684"/>
                <a:gd name="T7" fmla="*/ 94 h 606"/>
                <a:gd name="T8" fmla="*/ 342 w 684"/>
                <a:gd name="T9" fmla="*/ 40 h 606"/>
                <a:gd name="T10" fmla="*/ 551 w 684"/>
                <a:gd name="T11" fmla="*/ 143 h 606"/>
                <a:gd name="T12" fmla="*/ 502 w 684"/>
                <a:gd name="T13" fmla="*/ 512 h 606"/>
                <a:gd name="T14" fmla="*/ 582 w 684"/>
                <a:gd name="T15" fmla="*/ 119 h 606"/>
                <a:gd name="T16" fmla="*/ 342 w 684"/>
                <a:gd name="T17" fmla="*/ 0 h 606"/>
                <a:gd name="T18" fmla="*/ 158 w 684"/>
                <a:gd name="T19" fmla="*/ 63 h 606"/>
                <a:gd name="T20" fmla="*/ 102 w 684"/>
                <a:gd name="T21" fmla="*/ 487 h 606"/>
                <a:gd name="T22" fmla="*/ 342 w 684"/>
                <a:gd name="T23" fmla="*/ 606 h 606"/>
                <a:gd name="T24" fmla="*/ 526 w 684"/>
                <a:gd name="T25" fmla="*/ 543 h 606"/>
                <a:gd name="T26" fmla="*/ 582 w 684"/>
                <a:gd name="T27" fmla="*/ 119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6">
                  <a:moveTo>
                    <a:pt x="502" y="512"/>
                  </a:moveTo>
                  <a:cubicBezTo>
                    <a:pt x="454" y="549"/>
                    <a:pt x="398" y="566"/>
                    <a:pt x="342" y="566"/>
                  </a:cubicBezTo>
                  <a:cubicBezTo>
                    <a:pt x="263" y="566"/>
                    <a:pt x="185" y="531"/>
                    <a:pt x="133" y="463"/>
                  </a:cubicBezTo>
                  <a:cubicBezTo>
                    <a:pt x="45" y="348"/>
                    <a:pt x="66" y="183"/>
                    <a:pt x="182" y="94"/>
                  </a:cubicBezTo>
                  <a:cubicBezTo>
                    <a:pt x="230" y="57"/>
                    <a:pt x="286" y="40"/>
                    <a:pt x="342" y="40"/>
                  </a:cubicBezTo>
                  <a:cubicBezTo>
                    <a:pt x="421" y="40"/>
                    <a:pt x="499" y="75"/>
                    <a:pt x="551" y="143"/>
                  </a:cubicBezTo>
                  <a:cubicBezTo>
                    <a:pt x="639" y="259"/>
                    <a:pt x="617" y="424"/>
                    <a:pt x="502" y="512"/>
                  </a:cubicBezTo>
                  <a:close/>
                  <a:moveTo>
                    <a:pt x="582" y="119"/>
                  </a:moveTo>
                  <a:cubicBezTo>
                    <a:pt x="523" y="41"/>
                    <a:pt x="433" y="0"/>
                    <a:pt x="342" y="0"/>
                  </a:cubicBezTo>
                  <a:cubicBezTo>
                    <a:pt x="278" y="0"/>
                    <a:pt x="213" y="21"/>
                    <a:pt x="158" y="63"/>
                  </a:cubicBezTo>
                  <a:cubicBezTo>
                    <a:pt x="25" y="165"/>
                    <a:pt x="0" y="354"/>
                    <a:pt x="102" y="487"/>
                  </a:cubicBezTo>
                  <a:cubicBezTo>
                    <a:pt x="161" y="565"/>
                    <a:pt x="251" y="606"/>
                    <a:pt x="342" y="606"/>
                  </a:cubicBezTo>
                  <a:cubicBezTo>
                    <a:pt x="406" y="606"/>
                    <a:pt x="471" y="586"/>
                    <a:pt x="526" y="543"/>
                  </a:cubicBezTo>
                  <a:cubicBezTo>
                    <a:pt x="659" y="442"/>
                    <a:pt x="684" y="252"/>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3"/>
            <p:cNvSpPr>
              <a:spLocks/>
            </p:cNvSpPr>
            <p:nvPr/>
          </p:nvSpPr>
          <p:spPr bwMode="auto">
            <a:xfrm>
              <a:off x="5110163" y="5127625"/>
              <a:ext cx="211138" cy="530225"/>
            </a:xfrm>
            <a:custGeom>
              <a:avLst/>
              <a:gdLst>
                <a:gd name="T0" fmla="*/ 79 w 79"/>
                <a:gd name="T1" fmla="*/ 50 h 200"/>
                <a:gd name="T2" fmla="*/ 36 w 79"/>
                <a:gd name="T3" fmla="*/ 0 h 200"/>
                <a:gd name="T4" fmla="*/ 0 w 79"/>
                <a:gd name="T5" fmla="*/ 147 h 200"/>
                <a:gd name="T6" fmla="*/ 5 w 79"/>
                <a:gd name="T7" fmla="*/ 156 h 200"/>
                <a:gd name="T8" fmla="*/ 49 w 79"/>
                <a:gd name="T9" fmla="*/ 200 h 200"/>
                <a:gd name="T10" fmla="*/ 79 w 79"/>
                <a:gd name="T11" fmla="*/ 50 h 200"/>
              </a:gdLst>
              <a:ahLst/>
              <a:cxnLst>
                <a:cxn ang="0">
                  <a:pos x="T0" y="T1"/>
                </a:cxn>
                <a:cxn ang="0">
                  <a:pos x="T2" y="T3"/>
                </a:cxn>
                <a:cxn ang="0">
                  <a:pos x="T4" y="T5"/>
                </a:cxn>
                <a:cxn ang="0">
                  <a:pos x="T6" y="T7"/>
                </a:cxn>
                <a:cxn ang="0">
                  <a:pos x="T8" y="T9"/>
                </a:cxn>
                <a:cxn ang="0">
                  <a:pos x="T10" y="T11"/>
                </a:cxn>
              </a:cxnLst>
              <a:rect l="0" t="0" r="r" b="b"/>
              <a:pathLst>
                <a:path w="79" h="200">
                  <a:moveTo>
                    <a:pt x="79" y="50"/>
                  </a:moveTo>
                  <a:cubicBezTo>
                    <a:pt x="62" y="33"/>
                    <a:pt x="48" y="16"/>
                    <a:pt x="36" y="0"/>
                  </a:cubicBezTo>
                  <a:cubicBezTo>
                    <a:pt x="11" y="51"/>
                    <a:pt x="2" y="105"/>
                    <a:pt x="0" y="147"/>
                  </a:cubicBezTo>
                  <a:cubicBezTo>
                    <a:pt x="2" y="150"/>
                    <a:pt x="2" y="153"/>
                    <a:pt x="5" y="156"/>
                  </a:cubicBezTo>
                  <a:cubicBezTo>
                    <a:pt x="18" y="172"/>
                    <a:pt x="34" y="188"/>
                    <a:pt x="49" y="200"/>
                  </a:cubicBezTo>
                  <a:cubicBezTo>
                    <a:pt x="47" y="165"/>
                    <a:pt x="50" y="109"/>
                    <a:pt x="79" y="5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4"/>
            <p:cNvSpPr>
              <a:spLocks/>
            </p:cNvSpPr>
            <p:nvPr/>
          </p:nvSpPr>
          <p:spPr bwMode="auto">
            <a:xfrm>
              <a:off x="5278438" y="4725988"/>
              <a:ext cx="420688" cy="422275"/>
            </a:xfrm>
            <a:custGeom>
              <a:avLst/>
              <a:gdLst>
                <a:gd name="T0" fmla="*/ 108 w 158"/>
                <a:gd name="T1" fmla="*/ 0 h 160"/>
                <a:gd name="T2" fmla="*/ 35 w 158"/>
                <a:gd name="T3" fmla="*/ 64 h 160"/>
                <a:gd name="T4" fmla="*/ 0 w 158"/>
                <a:gd name="T5" fmla="*/ 108 h 160"/>
                <a:gd name="T6" fmla="*/ 41 w 158"/>
                <a:gd name="T7" fmla="*/ 160 h 160"/>
                <a:gd name="T8" fmla="*/ 89 w 158"/>
                <a:gd name="T9" fmla="*/ 106 h 160"/>
                <a:gd name="T10" fmla="*/ 158 w 158"/>
                <a:gd name="T11" fmla="*/ 50 h 160"/>
                <a:gd name="T12" fmla="*/ 108 w 158"/>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8" h="160">
                  <a:moveTo>
                    <a:pt x="108" y="0"/>
                  </a:moveTo>
                  <a:cubicBezTo>
                    <a:pt x="84" y="17"/>
                    <a:pt x="60" y="38"/>
                    <a:pt x="35" y="64"/>
                  </a:cubicBezTo>
                  <a:cubicBezTo>
                    <a:pt x="21" y="78"/>
                    <a:pt x="10" y="93"/>
                    <a:pt x="0" y="108"/>
                  </a:cubicBezTo>
                  <a:cubicBezTo>
                    <a:pt x="10" y="125"/>
                    <a:pt x="24" y="142"/>
                    <a:pt x="41" y="160"/>
                  </a:cubicBezTo>
                  <a:cubicBezTo>
                    <a:pt x="54" y="142"/>
                    <a:pt x="70" y="124"/>
                    <a:pt x="89" y="106"/>
                  </a:cubicBezTo>
                  <a:cubicBezTo>
                    <a:pt x="114" y="83"/>
                    <a:pt x="137" y="65"/>
                    <a:pt x="158" y="50"/>
                  </a:cubicBezTo>
                  <a:cubicBezTo>
                    <a:pt x="140" y="34"/>
                    <a:pt x="123" y="17"/>
                    <a:pt x="108"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5"/>
            <p:cNvSpPr>
              <a:spLocks/>
            </p:cNvSpPr>
            <p:nvPr/>
          </p:nvSpPr>
          <p:spPr bwMode="auto">
            <a:xfrm>
              <a:off x="5665788" y="4560888"/>
              <a:ext cx="569913" cy="238125"/>
            </a:xfrm>
            <a:custGeom>
              <a:avLst/>
              <a:gdLst>
                <a:gd name="T0" fmla="*/ 214 w 214"/>
                <a:gd name="T1" fmla="*/ 45 h 90"/>
                <a:gd name="T2" fmla="*/ 176 w 214"/>
                <a:gd name="T3" fmla="*/ 6 h 90"/>
                <a:gd name="T4" fmla="*/ 0 w 214"/>
                <a:gd name="T5" fmla="*/ 39 h 90"/>
                <a:gd name="T6" fmla="*/ 49 w 214"/>
                <a:gd name="T7" fmla="*/ 90 h 90"/>
                <a:gd name="T8" fmla="*/ 214 w 214"/>
                <a:gd name="T9" fmla="*/ 45 h 90"/>
              </a:gdLst>
              <a:ahLst/>
              <a:cxnLst>
                <a:cxn ang="0">
                  <a:pos x="T0" y="T1"/>
                </a:cxn>
                <a:cxn ang="0">
                  <a:pos x="T2" y="T3"/>
                </a:cxn>
                <a:cxn ang="0">
                  <a:pos x="T4" y="T5"/>
                </a:cxn>
                <a:cxn ang="0">
                  <a:pos x="T6" y="T7"/>
                </a:cxn>
                <a:cxn ang="0">
                  <a:pos x="T8" y="T9"/>
                </a:cxn>
              </a:cxnLst>
              <a:rect l="0" t="0" r="r" b="b"/>
              <a:pathLst>
                <a:path w="214" h="90">
                  <a:moveTo>
                    <a:pt x="214" y="45"/>
                  </a:moveTo>
                  <a:cubicBezTo>
                    <a:pt x="203" y="31"/>
                    <a:pt x="190" y="18"/>
                    <a:pt x="176" y="6"/>
                  </a:cubicBezTo>
                  <a:cubicBezTo>
                    <a:pt x="136" y="0"/>
                    <a:pt x="72" y="1"/>
                    <a:pt x="0" y="39"/>
                  </a:cubicBezTo>
                  <a:cubicBezTo>
                    <a:pt x="17" y="57"/>
                    <a:pt x="33" y="74"/>
                    <a:pt x="49" y="90"/>
                  </a:cubicBezTo>
                  <a:cubicBezTo>
                    <a:pt x="146" y="38"/>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6"/>
            <p:cNvSpPr>
              <a:spLocks/>
            </p:cNvSpPr>
            <p:nvPr/>
          </p:nvSpPr>
          <p:spPr bwMode="auto">
            <a:xfrm>
              <a:off x="5083175" y="4627563"/>
              <a:ext cx="195263" cy="500063"/>
            </a:xfrm>
            <a:custGeom>
              <a:avLst/>
              <a:gdLst>
                <a:gd name="T0" fmla="*/ 46 w 73"/>
                <a:gd name="T1" fmla="*/ 189 h 189"/>
                <a:gd name="T2" fmla="*/ 73 w 73"/>
                <a:gd name="T3" fmla="*/ 145 h 189"/>
                <a:gd name="T4" fmla="*/ 38 w 73"/>
                <a:gd name="T5" fmla="*/ 0 h 189"/>
                <a:gd name="T6" fmla="*/ 9 w 73"/>
                <a:gd name="T7" fmla="*/ 34 h 189"/>
                <a:gd name="T8" fmla="*/ 46 w 73"/>
                <a:gd name="T9" fmla="*/ 189 h 189"/>
              </a:gdLst>
              <a:ahLst/>
              <a:cxnLst>
                <a:cxn ang="0">
                  <a:pos x="T0" y="T1"/>
                </a:cxn>
                <a:cxn ang="0">
                  <a:pos x="T2" y="T3"/>
                </a:cxn>
                <a:cxn ang="0">
                  <a:pos x="T4" y="T5"/>
                </a:cxn>
                <a:cxn ang="0">
                  <a:pos x="T6" y="T7"/>
                </a:cxn>
                <a:cxn ang="0">
                  <a:pos x="T8" y="T9"/>
                </a:cxn>
              </a:cxnLst>
              <a:rect l="0" t="0" r="r" b="b"/>
              <a:pathLst>
                <a:path w="73" h="189">
                  <a:moveTo>
                    <a:pt x="46" y="189"/>
                  </a:moveTo>
                  <a:cubicBezTo>
                    <a:pt x="54" y="174"/>
                    <a:pt x="63" y="159"/>
                    <a:pt x="73" y="145"/>
                  </a:cubicBezTo>
                  <a:cubicBezTo>
                    <a:pt x="31" y="79"/>
                    <a:pt x="33" y="25"/>
                    <a:pt x="38" y="0"/>
                  </a:cubicBezTo>
                  <a:cubicBezTo>
                    <a:pt x="27" y="11"/>
                    <a:pt x="18" y="22"/>
                    <a:pt x="9" y="34"/>
                  </a:cubicBezTo>
                  <a:cubicBezTo>
                    <a:pt x="1" y="68"/>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7"/>
            <p:cNvSpPr>
              <a:spLocks/>
            </p:cNvSpPr>
            <p:nvPr/>
          </p:nvSpPr>
          <p:spPr bwMode="auto">
            <a:xfrm>
              <a:off x="5321300" y="5148263"/>
              <a:ext cx="946150" cy="466725"/>
            </a:xfrm>
            <a:custGeom>
              <a:avLst/>
              <a:gdLst>
                <a:gd name="T0" fmla="*/ 75 w 355"/>
                <a:gd name="T1" fmla="*/ 46 h 176"/>
                <a:gd name="T2" fmla="*/ 25 w 355"/>
                <a:gd name="T3" fmla="*/ 0 h 176"/>
                <a:gd name="T4" fmla="*/ 0 w 355"/>
                <a:gd name="T5" fmla="*/ 42 h 176"/>
                <a:gd name="T6" fmla="*/ 46 w 355"/>
                <a:gd name="T7" fmla="*/ 83 h 176"/>
                <a:gd name="T8" fmla="*/ 321 w 355"/>
                <a:gd name="T9" fmla="*/ 176 h 176"/>
                <a:gd name="T10" fmla="*/ 355 w 355"/>
                <a:gd name="T11" fmla="*/ 135 h 176"/>
                <a:gd name="T12" fmla="*/ 75 w 355"/>
                <a:gd name="T13" fmla="*/ 46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6"/>
                  </a:moveTo>
                  <a:cubicBezTo>
                    <a:pt x="56" y="31"/>
                    <a:pt x="39" y="15"/>
                    <a:pt x="25" y="0"/>
                  </a:cubicBezTo>
                  <a:cubicBezTo>
                    <a:pt x="15" y="14"/>
                    <a:pt x="7" y="28"/>
                    <a:pt x="0" y="42"/>
                  </a:cubicBezTo>
                  <a:cubicBezTo>
                    <a:pt x="13" y="55"/>
                    <a:pt x="29" y="69"/>
                    <a:pt x="46" y="83"/>
                  </a:cubicBezTo>
                  <a:cubicBezTo>
                    <a:pt x="154" y="168"/>
                    <a:pt x="261" y="176"/>
                    <a:pt x="321" y="176"/>
                  </a:cubicBezTo>
                  <a:cubicBezTo>
                    <a:pt x="325" y="176"/>
                    <a:pt x="344" y="151"/>
                    <a:pt x="355" y="135"/>
                  </a:cubicBezTo>
                  <a:cubicBezTo>
                    <a:pt x="328" y="140"/>
                    <a:pt x="213" y="155"/>
                    <a:pt x="75" y="46"/>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8"/>
            <p:cNvSpPr>
              <a:spLocks/>
            </p:cNvSpPr>
            <p:nvPr/>
          </p:nvSpPr>
          <p:spPr bwMode="auto">
            <a:xfrm>
              <a:off x="5207000" y="5011738"/>
              <a:ext cx="180975" cy="247650"/>
            </a:xfrm>
            <a:custGeom>
              <a:avLst/>
              <a:gdLst>
                <a:gd name="T0" fmla="*/ 0 w 68"/>
                <a:gd name="T1" fmla="*/ 44 h 94"/>
                <a:gd name="T2" fmla="*/ 43 w 68"/>
                <a:gd name="T3" fmla="*/ 94 h 94"/>
                <a:gd name="T4" fmla="*/ 68 w 68"/>
                <a:gd name="T5" fmla="*/ 52 h 94"/>
                <a:gd name="T6" fmla="*/ 27 w 68"/>
                <a:gd name="T7" fmla="*/ 0 h 94"/>
                <a:gd name="T8" fmla="*/ 0 w 68"/>
                <a:gd name="T9" fmla="*/ 44 h 94"/>
              </a:gdLst>
              <a:ahLst/>
              <a:cxnLst>
                <a:cxn ang="0">
                  <a:pos x="T0" y="T1"/>
                </a:cxn>
                <a:cxn ang="0">
                  <a:pos x="T2" y="T3"/>
                </a:cxn>
                <a:cxn ang="0">
                  <a:pos x="T4" y="T5"/>
                </a:cxn>
                <a:cxn ang="0">
                  <a:pos x="T6" y="T7"/>
                </a:cxn>
                <a:cxn ang="0">
                  <a:pos x="T8" y="T9"/>
                </a:cxn>
              </a:cxnLst>
              <a:rect l="0" t="0" r="r" b="b"/>
              <a:pathLst>
                <a:path w="68" h="94">
                  <a:moveTo>
                    <a:pt x="0" y="44"/>
                  </a:moveTo>
                  <a:cubicBezTo>
                    <a:pt x="12" y="60"/>
                    <a:pt x="26" y="77"/>
                    <a:pt x="43" y="94"/>
                  </a:cubicBezTo>
                  <a:cubicBezTo>
                    <a:pt x="50" y="80"/>
                    <a:pt x="58" y="66"/>
                    <a:pt x="68" y="52"/>
                  </a:cubicBezTo>
                  <a:cubicBezTo>
                    <a:pt x="51" y="34"/>
                    <a:pt x="37" y="17"/>
                    <a:pt x="27" y="0"/>
                  </a:cubicBezTo>
                  <a:cubicBezTo>
                    <a:pt x="16" y="14"/>
                    <a:pt x="8" y="29"/>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9"/>
            <p:cNvSpPr>
              <a:spLocks/>
            </p:cNvSpPr>
            <p:nvPr/>
          </p:nvSpPr>
          <p:spPr bwMode="auto">
            <a:xfrm>
              <a:off x="5699125" y="4799013"/>
              <a:ext cx="673100" cy="555625"/>
            </a:xfrm>
            <a:custGeom>
              <a:avLst/>
              <a:gdLst>
                <a:gd name="T0" fmla="*/ 0 w 252"/>
                <a:gd name="T1" fmla="*/ 22 h 210"/>
                <a:gd name="T2" fmla="*/ 244 w 252"/>
                <a:gd name="T3" fmla="*/ 210 h 210"/>
                <a:gd name="T4" fmla="*/ 252 w 252"/>
                <a:gd name="T5" fmla="*/ 188 h 210"/>
                <a:gd name="T6" fmla="*/ 36 w 252"/>
                <a:gd name="T7" fmla="*/ 0 h 210"/>
                <a:gd name="T8" fmla="*/ 0 w 252"/>
                <a:gd name="T9" fmla="*/ 22 h 210"/>
              </a:gdLst>
              <a:ahLst/>
              <a:cxnLst>
                <a:cxn ang="0">
                  <a:pos x="T0" y="T1"/>
                </a:cxn>
                <a:cxn ang="0">
                  <a:pos x="T2" y="T3"/>
                </a:cxn>
                <a:cxn ang="0">
                  <a:pos x="T4" y="T5"/>
                </a:cxn>
                <a:cxn ang="0">
                  <a:pos x="T6" y="T7"/>
                </a:cxn>
                <a:cxn ang="0">
                  <a:pos x="T8" y="T9"/>
                </a:cxn>
              </a:cxnLst>
              <a:rect l="0" t="0" r="r" b="b"/>
              <a:pathLst>
                <a:path w="252" h="210">
                  <a:moveTo>
                    <a:pt x="0" y="22"/>
                  </a:moveTo>
                  <a:cubicBezTo>
                    <a:pt x="98" y="113"/>
                    <a:pt x="215" y="190"/>
                    <a:pt x="244" y="210"/>
                  </a:cubicBezTo>
                  <a:cubicBezTo>
                    <a:pt x="247" y="203"/>
                    <a:pt x="249" y="196"/>
                    <a:pt x="252" y="188"/>
                  </a:cubicBezTo>
                  <a:cubicBezTo>
                    <a:pt x="220" y="164"/>
                    <a:pt x="136" y="99"/>
                    <a:pt x="36" y="0"/>
                  </a:cubicBezTo>
                  <a:cubicBezTo>
                    <a:pt x="25" y="6"/>
                    <a:pt x="12" y="13"/>
                    <a:pt x="0" y="22"/>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0"/>
            <p:cNvSpPr>
              <a:spLocks/>
            </p:cNvSpPr>
            <p:nvPr/>
          </p:nvSpPr>
          <p:spPr bwMode="auto">
            <a:xfrm>
              <a:off x="5376863" y="4449763"/>
              <a:ext cx="288925" cy="276225"/>
            </a:xfrm>
            <a:custGeom>
              <a:avLst/>
              <a:gdLst>
                <a:gd name="T0" fmla="*/ 108 w 108"/>
                <a:gd name="T1" fmla="*/ 81 h 104"/>
                <a:gd name="T2" fmla="*/ 35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60" y="29"/>
                    <a:pt x="35" y="0"/>
                  </a:cubicBezTo>
                  <a:cubicBezTo>
                    <a:pt x="23" y="4"/>
                    <a:pt x="11" y="9"/>
                    <a:pt x="0" y="14"/>
                  </a:cubicBezTo>
                  <a:cubicBezTo>
                    <a:pt x="18" y="44"/>
                    <a:pt x="43" y="75"/>
                    <a:pt x="71" y="104"/>
                  </a:cubicBezTo>
                  <a:cubicBezTo>
                    <a:pt x="83" y="95"/>
                    <a:pt x="96" y="88"/>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1"/>
            <p:cNvSpPr>
              <a:spLocks/>
            </p:cNvSpPr>
            <p:nvPr/>
          </p:nvSpPr>
          <p:spPr bwMode="auto">
            <a:xfrm>
              <a:off x="5565775" y="4664075"/>
              <a:ext cx="230188" cy="193675"/>
            </a:xfrm>
            <a:custGeom>
              <a:avLst/>
              <a:gdLst>
                <a:gd name="T0" fmla="*/ 37 w 86"/>
                <a:gd name="T1" fmla="*/ 0 h 73"/>
                <a:gd name="T2" fmla="*/ 0 w 86"/>
                <a:gd name="T3" fmla="*/ 23 h 73"/>
                <a:gd name="T4" fmla="*/ 50 w 86"/>
                <a:gd name="T5" fmla="*/ 73 h 73"/>
                <a:gd name="T6" fmla="*/ 86 w 86"/>
                <a:gd name="T7" fmla="*/ 51 h 73"/>
                <a:gd name="T8" fmla="*/ 37 w 86"/>
                <a:gd name="T9" fmla="*/ 0 h 73"/>
              </a:gdLst>
              <a:ahLst/>
              <a:cxnLst>
                <a:cxn ang="0">
                  <a:pos x="T0" y="T1"/>
                </a:cxn>
                <a:cxn ang="0">
                  <a:pos x="T2" y="T3"/>
                </a:cxn>
                <a:cxn ang="0">
                  <a:pos x="T4" y="T5"/>
                </a:cxn>
                <a:cxn ang="0">
                  <a:pos x="T6" y="T7"/>
                </a:cxn>
                <a:cxn ang="0">
                  <a:pos x="T8" y="T9"/>
                </a:cxn>
              </a:cxnLst>
              <a:rect l="0" t="0" r="r" b="b"/>
              <a:pathLst>
                <a:path w="86" h="73">
                  <a:moveTo>
                    <a:pt x="37" y="0"/>
                  </a:moveTo>
                  <a:cubicBezTo>
                    <a:pt x="25" y="7"/>
                    <a:pt x="12" y="14"/>
                    <a:pt x="0" y="23"/>
                  </a:cubicBezTo>
                  <a:cubicBezTo>
                    <a:pt x="16" y="40"/>
                    <a:pt x="32" y="57"/>
                    <a:pt x="50" y="73"/>
                  </a:cubicBezTo>
                  <a:cubicBezTo>
                    <a:pt x="63" y="64"/>
                    <a:pt x="75" y="57"/>
                    <a:pt x="86" y="51"/>
                  </a:cubicBezTo>
                  <a:cubicBezTo>
                    <a:pt x="70" y="35"/>
                    <a:pt x="54" y="18"/>
                    <a:pt x="37"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
            <p:cNvSpPr>
              <a:spLocks/>
            </p:cNvSpPr>
            <p:nvPr/>
          </p:nvSpPr>
          <p:spPr bwMode="auto">
            <a:xfrm>
              <a:off x="5934075" y="4976813"/>
              <a:ext cx="341313" cy="338138"/>
            </a:xfrm>
            <a:custGeom>
              <a:avLst/>
              <a:gdLst>
                <a:gd name="T0" fmla="*/ 29 w 128"/>
                <a:gd name="T1" fmla="*/ 19 h 128"/>
                <a:gd name="T2" fmla="*/ 19 w 128"/>
                <a:gd name="T3" fmla="*/ 98 h 128"/>
                <a:gd name="T4" fmla="*/ 98 w 128"/>
                <a:gd name="T5" fmla="*/ 109 h 128"/>
                <a:gd name="T6" fmla="*/ 109 w 128"/>
                <a:gd name="T7" fmla="*/ 30 h 128"/>
                <a:gd name="T8" fmla="*/ 29 w 128"/>
                <a:gd name="T9" fmla="*/ 19 h 128"/>
              </a:gdLst>
              <a:ahLst/>
              <a:cxnLst>
                <a:cxn ang="0">
                  <a:pos x="T0" y="T1"/>
                </a:cxn>
                <a:cxn ang="0">
                  <a:pos x="T2" y="T3"/>
                </a:cxn>
                <a:cxn ang="0">
                  <a:pos x="T4" y="T5"/>
                </a:cxn>
                <a:cxn ang="0">
                  <a:pos x="T6" y="T7"/>
                </a:cxn>
                <a:cxn ang="0">
                  <a:pos x="T8" y="T9"/>
                </a:cxn>
              </a:cxnLst>
              <a:rect l="0" t="0" r="r" b="b"/>
              <a:pathLst>
                <a:path w="128" h="128">
                  <a:moveTo>
                    <a:pt x="29" y="19"/>
                  </a:moveTo>
                  <a:cubicBezTo>
                    <a:pt x="4" y="38"/>
                    <a:pt x="0" y="74"/>
                    <a:pt x="19" y="98"/>
                  </a:cubicBezTo>
                  <a:cubicBezTo>
                    <a:pt x="38" y="123"/>
                    <a:pt x="73" y="128"/>
                    <a:pt x="98" y="109"/>
                  </a:cubicBezTo>
                  <a:cubicBezTo>
                    <a:pt x="123" y="90"/>
                    <a:pt x="128" y="54"/>
                    <a:pt x="109" y="30"/>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3"/>
            <p:cNvSpPr>
              <a:spLocks/>
            </p:cNvSpPr>
            <p:nvPr/>
          </p:nvSpPr>
          <p:spPr bwMode="auto">
            <a:xfrm>
              <a:off x="5627688" y="5354638"/>
              <a:ext cx="314325" cy="312738"/>
            </a:xfrm>
            <a:custGeom>
              <a:avLst/>
              <a:gdLst>
                <a:gd name="T0" fmla="*/ 28 w 118"/>
                <a:gd name="T1" fmla="*/ 17 h 118"/>
                <a:gd name="T2" fmla="*/ 18 w 118"/>
                <a:gd name="T3" fmla="*/ 91 h 118"/>
                <a:gd name="T4" fmla="*/ 91 w 118"/>
                <a:gd name="T5" fmla="*/ 100 h 118"/>
                <a:gd name="T6" fmla="*/ 101 w 118"/>
                <a:gd name="T7" fmla="*/ 27 h 118"/>
                <a:gd name="T8" fmla="*/ 28 w 118"/>
                <a:gd name="T9" fmla="*/ 17 h 118"/>
              </a:gdLst>
              <a:ahLst/>
              <a:cxnLst>
                <a:cxn ang="0">
                  <a:pos x="T0" y="T1"/>
                </a:cxn>
                <a:cxn ang="0">
                  <a:pos x="T2" y="T3"/>
                </a:cxn>
                <a:cxn ang="0">
                  <a:pos x="T4" y="T5"/>
                </a:cxn>
                <a:cxn ang="0">
                  <a:pos x="T6" y="T7"/>
                </a:cxn>
                <a:cxn ang="0">
                  <a:pos x="T8" y="T9"/>
                </a:cxn>
              </a:cxnLst>
              <a:rect l="0" t="0" r="r" b="b"/>
              <a:pathLst>
                <a:path w="118" h="118">
                  <a:moveTo>
                    <a:pt x="28" y="17"/>
                  </a:moveTo>
                  <a:cubicBezTo>
                    <a:pt x="5" y="35"/>
                    <a:pt x="0" y="68"/>
                    <a:pt x="18" y="91"/>
                  </a:cubicBezTo>
                  <a:cubicBezTo>
                    <a:pt x="35" y="114"/>
                    <a:pt x="68" y="118"/>
                    <a:pt x="91" y="100"/>
                  </a:cubicBezTo>
                  <a:cubicBezTo>
                    <a:pt x="114" y="83"/>
                    <a:pt x="118" y="50"/>
                    <a:pt x="101" y="27"/>
                  </a:cubicBezTo>
                  <a:cubicBezTo>
                    <a:pt x="83" y="4"/>
                    <a:pt x="51" y="0"/>
                    <a:pt x="28" y="1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4"/>
            <p:cNvSpPr>
              <a:spLocks/>
            </p:cNvSpPr>
            <p:nvPr/>
          </p:nvSpPr>
          <p:spPr bwMode="auto">
            <a:xfrm>
              <a:off x="5065713" y="4889500"/>
              <a:ext cx="479425" cy="473075"/>
            </a:xfrm>
            <a:custGeom>
              <a:avLst/>
              <a:gdLst>
                <a:gd name="T0" fmla="*/ 41 w 180"/>
                <a:gd name="T1" fmla="*/ 26 h 179"/>
                <a:gd name="T2" fmla="*/ 26 w 180"/>
                <a:gd name="T3" fmla="*/ 138 h 179"/>
                <a:gd name="T4" fmla="*/ 138 w 180"/>
                <a:gd name="T5" fmla="*/ 153 h 179"/>
                <a:gd name="T6" fmla="*/ 153 w 180"/>
                <a:gd name="T7" fmla="*/ 41 h 179"/>
                <a:gd name="T8" fmla="*/ 41 w 180"/>
                <a:gd name="T9" fmla="*/ 26 h 179"/>
              </a:gdLst>
              <a:ahLst/>
              <a:cxnLst>
                <a:cxn ang="0">
                  <a:pos x="T0" y="T1"/>
                </a:cxn>
                <a:cxn ang="0">
                  <a:pos x="T2" y="T3"/>
                </a:cxn>
                <a:cxn ang="0">
                  <a:pos x="T4" y="T5"/>
                </a:cxn>
                <a:cxn ang="0">
                  <a:pos x="T6" y="T7"/>
                </a:cxn>
                <a:cxn ang="0">
                  <a:pos x="T8" y="T9"/>
                </a:cxn>
              </a:cxnLst>
              <a:rect l="0" t="0" r="r" b="b"/>
              <a:pathLst>
                <a:path w="180" h="179">
                  <a:moveTo>
                    <a:pt x="41" y="26"/>
                  </a:moveTo>
                  <a:cubicBezTo>
                    <a:pt x="6" y="53"/>
                    <a:pt x="0" y="103"/>
                    <a:pt x="26" y="138"/>
                  </a:cubicBezTo>
                  <a:cubicBezTo>
                    <a:pt x="53" y="173"/>
                    <a:pt x="103" y="179"/>
                    <a:pt x="138" y="153"/>
                  </a:cubicBezTo>
                  <a:cubicBezTo>
                    <a:pt x="173" y="126"/>
                    <a:pt x="180" y="76"/>
                    <a:pt x="153" y="41"/>
                  </a:cubicBezTo>
                  <a:cubicBezTo>
                    <a:pt x="126" y="6"/>
                    <a:pt x="76" y="0"/>
                    <a:pt x="41" y="26"/>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0741178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500"/>
                                        <p:tgtEl>
                                          <p:spTgt spid="29"/>
                                        </p:tgtEl>
                                      </p:cBhvr>
                                    </p:animEffect>
                                  </p:childTnLst>
                                </p:cTn>
                              </p:par>
                              <p:par>
                                <p:cTn id="13" presetID="10" presetClass="entr" presetSubtype="0" fill="hold" grpId="0" nodeType="withEffect">
                                  <p:stCondLst>
                                    <p:cond delay="50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l9vOJiHvZUGEJTuYYTUY9Q"/>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l9vOJiHvZUGEJTuYYTUY9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l9vOJiHvZUGEJTuYYTUY9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QacWcdo6o06rs3wuUsMGmg"/>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QacWcdo6o06rs3wuUsMGmg"/>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jhg_s7N.YE.OF1x6rC8sN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jhg_s7N.YE.OF1x6rC8sNA"/>
</p:tagLst>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12A49558-E789-4399-9D96-F08AE2E278F2}" vid="{B38A1CF8-BE3E-468D-BF70-AD0BD63E58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30EFEA-9AEA-457C-BAA8-93C4281792F5}">
  <ds:schemaRefs>
    <ds:schemaRef ds:uri="http://www.w3.org/XML/1998/namespace"/>
    <ds:schemaRef ds:uri="http://schemas.microsoft.com/office/2006/metadata/properties"/>
    <ds:schemaRef ds:uri="http://schemas.microsoft.com/office/2006/documentManagement/types"/>
    <ds:schemaRef ds:uri="http://purl.org/dc/terms/"/>
    <ds:schemaRef ds:uri="http://purl.org/dc/dcmitype/"/>
    <ds:schemaRef ds:uri="fee586e5-3c92-48eb-9898-42915e590ada"/>
    <ds:schemaRef ds:uri="http://schemas.microsoft.com/office/infopath/2007/PartnerControls"/>
    <ds:schemaRef ds:uri="http://schemas.openxmlformats.org/package/2006/metadata/core-properties"/>
    <ds:schemaRef ds:uri="http://purl.org/dc/elements/1.1/"/>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AzureEvent</Template>
  <TotalTime>41</TotalTime>
  <Words>2684</Words>
  <Application>Microsoft Office PowerPoint</Application>
  <PresentationFormat>Widescreen</PresentationFormat>
  <Paragraphs>410</Paragraphs>
  <Slides>34</Slides>
  <Notes>28</Notes>
  <HiddenSlides>2</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34</vt:i4>
      </vt:variant>
    </vt:vector>
  </HeadingPairs>
  <TitlesOfParts>
    <vt:vector size="43" baseType="lpstr">
      <vt:lpstr>SimSun</vt:lpstr>
      <vt:lpstr>Aharoni</vt:lpstr>
      <vt:lpstr>Arial</vt:lpstr>
      <vt:lpstr>Calibri</vt:lpstr>
      <vt:lpstr>Segoe UI</vt:lpstr>
      <vt:lpstr>Segoe UI Light</vt:lpstr>
      <vt:lpstr>Wingdings</vt:lpstr>
      <vt:lpstr>1_Azure Event</vt:lpstr>
      <vt:lpstr>think-cell Slide</vt:lpstr>
      <vt:lpstr>Building Cloud Solutions</vt:lpstr>
      <vt:lpstr>Agenda</vt:lpstr>
      <vt:lpstr>Host your applications on Azure</vt:lpstr>
      <vt:lpstr>Your service</vt:lpstr>
      <vt:lpstr>PowerPoint Presentation</vt:lpstr>
      <vt:lpstr>PowerPoint Presentation</vt:lpstr>
      <vt:lpstr>PowerPoint Presentation</vt:lpstr>
      <vt:lpstr>Demo: Deploying a Website to Azure</vt:lpstr>
      <vt:lpstr>What just happened?</vt:lpstr>
      <vt:lpstr>PowerPoint Presentation</vt:lpstr>
      <vt:lpstr>PowerPoint Presentation</vt:lpstr>
      <vt:lpstr>Cloud Services</vt:lpstr>
      <vt:lpstr>Cloud Services</vt:lpstr>
      <vt:lpstr>What is a Cloud Service?</vt:lpstr>
      <vt:lpstr>How do roles communicate?</vt:lpstr>
      <vt:lpstr>PowerPoint Presentation</vt:lpstr>
      <vt:lpstr>Worker Role</vt:lpstr>
      <vt:lpstr>Web Role</vt:lpstr>
      <vt:lpstr>Worker Role Patterns</vt:lpstr>
      <vt:lpstr>Worker Role Patterns</vt:lpstr>
      <vt:lpstr>Roles and Instances</vt:lpstr>
      <vt:lpstr>Integrated development experience  powered by Visual Studio + Azure SDK</vt:lpstr>
      <vt:lpstr>Demo: A Hello World Cloud Service </vt:lpstr>
      <vt:lpstr>Design for Cloud</vt:lpstr>
      <vt:lpstr>A different mindset</vt:lpstr>
      <vt:lpstr>Sample architecture</vt:lpstr>
      <vt:lpstr>Redundancy in Microsoft Azure </vt:lpstr>
      <vt:lpstr>Reliability in Microsoft Azure</vt:lpstr>
      <vt:lpstr>What does failsafe mean for my applications?</vt:lpstr>
      <vt:lpstr>Scaling in Microsoft Azure</vt:lpstr>
      <vt:lpstr>PowerPoint Presentation</vt:lpstr>
      <vt:lpstr>Q&amp;A</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 Service  Web Apps</dc:title>
  <dc:creator>Sidney Andrews</dc:creator>
  <cp:lastModifiedBy>Nazik Huq</cp:lastModifiedBy>
  <cp:revision>18</cp:revision>
  <cp:lastPrinted>2014-03-26T17:46:13Z</cp:lastPrinted>
  <dcterms:created xsi:type="dcterms:W3CDTF">2015-04-24T19:16:14Z</dcterms:created>
  <dcterms:modified xsi:type="dcterms:W3CDTF">2015-05-14T15:16:24Z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